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42"/>
  </p:notesMasterIdLst>
  <p:sldIdLst>
    <p:sldId id="256" r:id="rId2"/>
    <p:sldId id="304" r:id="rId3"/>
    <p:sldId id="288" r:id="rId4"/>
    <p:sldId id="286" r:id="rId5"/>
    <p:sldId id="308" r:id="rId6"/>
    <p:sldId id="365" r:id="rId7"/>
    <p:sldId id="353" r:id="rId8"/>
    <p:sldId id="294" r:id="rId9"/>
    <p:sldId id="310" r:id="rId10"/>
    <p:sldId id="296" r:id="rId11"/>
    <p:sldId id="306" r:id="rId12"/>
    <p:sldId id="307" r:id="rId13"/>
    <p:sldId id="297" r:id="rId14"/>
    <p:sldId id="355" r:id="rId15"/>
    <p:sldId id="298" r:id="rId16"/>
    <p:sldId id="373" r:id="rId17"/>
    <p:sldId id="374" r:id="rId18"/>
    <p:sldId id="302" r:id="rId19"/>
    <p:sldId id="346" r:id="rId20"/>
    <p:sldId id="311" r:id="rId21"/>
    <p:sldId id="375" r:id="rId22"/>
    <p:sldId id="335" r:id="rId23"/>
    <p:sldId id="376" r:id="rId24"/>
    <p:sldId id="377" r:id="rId25"/>
    <p:sldId id="378" r:id="rId26"/>
    <p:sldId id="312" r:id="rId27"/>
    <p:sldId id="351" r:id="rId28"/>
    <p:sldId id="343" r:id="rId29"/>
    <p:sldId id="330" r:id="rId30"/>
    <p:sldId id="332" r:id="rId31"/>
    <p:sldId id="314" r:id="rId32"/>
    <p:sldId id="325" r:id="rId33"/>
    <p:sldId id="285" r:id="rId34"/>
    <p:sldId id="289" r:id="rId35"/>
    <p:sldId id="382" r:id="rId36"/>
    <p:sldId id="379" r:id="rId37"/>
    <p:sldId id="380" r:id="rId38"/>
    <p:sldId id="381" r:id="rId39"/>
    <p:sldId id="327" r:id="rId40"/>
    <p:sldId id="32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1100"/>
    <a:srgbClr val="A6E7F3"/>
    <a:srgbClr val="FF99FF"/>
    <a:srgbClr val="99CC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55" autoAdjust="0"/>
    <p:restoredTop sz="89251" autoAdjust="0"/>
  </p:normalViewPr>
  <p:slideViewPr>
    <p:cSldViewPr>
      <p:cViewPr varScale="1">
        <p:scale>
          <a:sx n="125" d="100"/>
          <a:sy n="125" d="100"/>
        </p:scale>
        <p:origin x="-2184" y="-12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04"/>
    </p:cViewPr>
  </p:sorterViewPr>
  <p:notesViewPr>
    <p:cSldViewPr>
      <p:cViewPr varScale="1">
        <p:scale>
          <a:sx n="85" d="100"/>
          <a:sy n="85" d="100"/>
        </p:scale>
        <p:origin x="-315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73A1AF-9E4B-4735-A61D-50DCCEF28244}" type="datetimeFigureOut">
              <a:rPr lang="en-US" smtClean="0"/>
              <a:t>5/14/14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39704C-E215-4BA9-A35D-94C412E4B6D7}" type="slidenum">
              <a:rPr lang="en-US" smtClean="0"/>
              <a:t>‹#›</a:t>
            </a:fld>
            <a:endParaRPr lang="en-US"/>
          </a:p>
        </p:txBody>
      </p:sp>
    </p:spTree>
    <p:extLst>
      <p:ext uri="{BB962C8B-B14F-4D97-AF65-F5344CB8AC3E}">
        <p14:creationId xmlns:p14="http://schemas.microsoft.com/office/powerpoint/2010/main" val="1258675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a:t>
            </a:fld>
            <a:endParaRPr lang="en-US"/>
          </a:p>
        </p:txBody>
      </p:sp>
    </p:spTree>
    <p:extLst>
      <p:ext uri="{BB962C8B-B14F-4D97-AF65-F5344CB8AC3E}">
        <p14:creationId xmlns:p14="http://schemas.microsoft.com/office/powerpoint/2010/main" val="2936164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12</a:t>
            </a:fld>
            <a:endParaRPr lang="en-US"/>
          </a:p>
        </p:txBody>
      </p:sp>
    </p:spTree>
    <p:extLst>
      <p:ext uri="{BB962C8B-B14F-4D97-AF65-F5344CB8AC3E}">
        <p14:creationId xmlns:p14="http://schemas.microsoft.com/office/powerpoint/2010/main" val="1208580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13</a:t>
            </a:fld>
            <a:endParaRPr lang="en-US"/>
          </a:p>
        </p:txBody>
      </p:sp>
    </p:spTree>
    <p:extLst>
      <p:ext uri="{BB962C8B-B14F-4D97-AF65-F5344CB8AC3E}">
        <p14:creationId xmlns:p14="http://schemas.microsoft.com/office/powerpoint/2010/main" val="1827317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14</a:t>
            </a:fld>
            <a:endParaRPr lang="en-US"/>
          </a:p>
        </p:txBody>
      </p:sp>
    </p:spTree>
    <p:extLst>
      <p:ext uri="{BB962C8B-B14F-4D97-AF65-F5344CB8AC3E}">
        <p14:creationId xmlns:p14="http://schemas.microsoft.com/office/powerpoint/2010/main" val="1827317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15</a:t>
            </a:fld>
            <a:endParaRPr lang="en-US"/>
          </a:p>
        </p:txBody>
      </p:sp>
    </p:spTree>
    <p:extLst>
      <p:ext uri="{BB962C8B-B14F-4D97-AF65-F5344CB8AC3E}">
        <p14:creationId xmlns:p14="http://schemas.microsoft.com/office/powerpoint/2010/main" val="3388514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19</a:t>
            </a:fld>
            <a:endParaRPr lang="en-US"/>
          </a:p>
        </p:txBody>
      </p:sp>
    </p:spTree>
    <p:extLst>
      <p:ext uri="{BB962C8B-B14F-4D97-AF65-F5344CB8AC3E}">
        <p14:creationId xmlns:p14="http://schemas.microsoft.com/office/powerpoint/2010/main" val="3914647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29</a:t>
            </a:fld>
            <a:endParaRPr lang="en-US" dirty="0"/>
          </a:p>
        </p:txBody>
      </p:sp>
    </p:spTree>
    <p:extLst>
      <p:ext uri="{BB962C8B-B14F-4D97-AF65-F5344CB8AC3E}">
        <p14:creationId xmlns:p14="http://schemas.microsoft.com/office/powerpoint/2010/main" val="204097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DC39704C-E215-4BA9-A35D-94C412E4B6D7}" type="slidenum">
              <a:rPr lang="en-US" smtClean="0"/>
              <a:t>30</a:t>
            </a:fld>
            <a:endParaRPr lang="en-US"/>
          </a:p>
        </p:txBody>
      </p:sp>
    </p:spTree>
    <p:extLst>
      <p:ext uri="{BB962C8B-B14F-4D97-AF65-F5344CB8AC3E}">
        <p14:creationId xmlns:p14="http://schemas.microsoft.com/office/powerpoint/2010/main" val="3429891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34</a:t>
            </a:fld>
            <a:endParaRPr lang="en-US"/>
          </a:p>
        </p:txBody>
      </p:sp>
    </p:spTree>
    <p:extLst>
      <p:ext uri="{BB962C8B-B14F-4D97-AF65-F5344CB8AC3E}">
        <p14:creationId xmlns:p14="http://schemas.microsoft.com/office/powerpoint/2010/main" val="2579644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35</a:t>
            </a:fld>
            <a:endParaRPr lang="en-US"/>
          </a:p>
        </p:txBody>
      </p:sp>
    </p:spTree>
    <p:extLst>
      <p:ext uri="{BB962C8B-B14F-4D97-AF65-F5344CB8AC3E}">
        <p14:creationId xmlns:p14="http://schemas.microsoft.com/office/powerpoint/2010/main" val="2579644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36</a:t>
            </a:fld>
            <a:endParaRPr lang="en-US"/>
          </a:p>
        </p:txBody>
      </p:sp>
    </p:spTree>
    <p:extLst>
      <p:ext uri="{BB962C8B-B14F-4D97-AF65-F5344CB8AC3E}">
        <p14:creationId xmlns:p14="http://schemas.microsoft.com/office/powerpoint/2010/main" val="2579644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3</a:t>
            </a:fld>
            <a:endParaRPr lang="en-US"/>
          </a:p>
        </p:txBody>
      </p:sp>
    </p:spTree>
    <p:extLst>
      <p:ext uri="{BB962C8B-B14F-4D97-AF65-F5344CB8AC3E}">
        <p14:creationId xmlns:p14="http://schemas.microsoft.com/office/powerpoint/2010/main" val="2543615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37</a:t>
            </a:fld>
            <a:endParaRPr lang="en-US"/>
          </a:p>
        </p:txBody>
      </p:sp>
    </p:spTree>
    <p:extLst>
      <p:ext uri="{BB962C8B-B14F-4D97-AF65-F5344CB8AC3E}">
        <p14:creationId xmlns:p14="http://schemas.microsoft.com/office/powerpoint/2010/main" val="2579644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38</a:t>
            </a:fld>
            <a:endParaRPr lang="en-US"/>
          </a:p>
        </p:txBody>
      </p:sp>
    </p:spTree>
    <p:extLst>
      <p:ext uri="{BB962C8B-B14F-4D97-AF65-F5344CB8AC3E}">
        <p14:creationId xmlns:p14="http://schemas.microsoft.com/office/powerpoint/2010/main" val="257964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4</a:t>
            </a:fld>
            <a:endParaRPr lang="en-US"/>
          </a:p>
        </p:txBody>
      </p:sp>
    </p:spTree>
    <p:extLst>
      <p:ext uri="{BB962C8B-B14F-4D97-AF65-F5344CB8AC3E}">
        <p14:creationId xmlns:p14="http://schemas.microsoft.com/office/powerpoint/2010/main" val="3801129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6</a:t>
            </a:fld>
            <a:endParaRPr lang="en-US"/>
          </a:p>
        </p:txBody>
      </p:sp>
    </p:spTree>
    <p:extLst>
      <p:ext uri="{BB962C8B-B14F-4D97-AF65-F5344CB8AC3E}">
        <p14:creationId xmlns:p14="http://schemas.microsoft.com/office/powerpoint/2010/main" val="3305557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know that is a lot of people died because of cars accidents. over speed takes the most part of cars accidents.</a:t>
            </a:r>
          </a:p>
        </p:txBody>
      </p:sp>
      <p:sp>
        <p:nvSpPr>
          <p:cNvPr id="4" name="Slide Number Placeholder 3"/>
          <p:cNvSpPr>
            <a:spLocks noGrp="1"/>
          </p:cNvSpPr>
          <p:nvPr>
            <p:ph type="sldNum" sz="quarter" idx="10"/>
          </p:nvPr>
        </p:nvSpPr>
        <p:spPr/>
        <p:txBody>
          <a:bodyPr/>
          <a:lstStyle/>
          <a:p>
            <a:fld id="{DC39704C-E215-4BA9-A35D-94C412E4B6D7}" type="slidenum">
              <a:rPr lang="en-US" smtClean="0"/>
              <a:t>7</a:t>
            </a:fld>
            <a:endParaRPr lang="en-US"/>
          </a:p>
        </p:txBody>
      </p:sp>
    </p:spTree>
    <p:extLst>
      <p:ext uri="{BB962C8B-B14F-4D97-AF65-F5344CB8AC3E}">
        <p14:creationId xmlns:p14="http://schemas.microsoft.com/office/powerpoint/2010/main" val="99524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dirty="0" smtClean="0"/>
              <a:t>" Radar car " is a car application that is alerting you to be careful on the road and keeping you following the road rules. This is a application that is related between the road rules and car navigation in one system that is helping you to catch speed cams on the road and alerting you if there are any cars go over the speed limit on your side road or around you.</a:t>
            </a:r>
          </a:p>
        </p:txBody>
      </p:sp>
      <p:sp>
        <p:nvSpPr>
          <p:cNvPr id="4" name="Slide Number Placeholder 3"/>
          <p:cNvSpPr>
            <a:spLocks noGrp="1"/>
          </p:cNvSpPr>
          <p:nvPr>
            <p:ph type="sldNum" sz="quarter" idx="10"/>
          </p:nvPr>
        </p:nvSpPr>
        <p:spPr/>
        <p:txBody>
          <a:bodyPr/>
          <a:lstStyle/>
          <a:p>
            <a:fld id="{DC39704C-E215-4BA9-A35D-94C412E4B6D7}" type="slidenum">
              <a:rPr lang="en-US" smtClean="0"/>
              <a:t>8</a:t>
            </a:fld>
            <a:endParaRPr lang="en-US"/>
          </a:p>
        </p:txBody>
      </p:sp>
    </p:spTree>
    <p:extLst>
      <p:ext uri="{BB962C8B-B14F-4D97-AF65-F5344CB8AC3E}">
        <p14:creationId xmlns:p14="http://schemas.microsoft.com/office/powerpoint/2010/main" val="1251196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RESEARCH &amp; ANALYSIS </a:t>
            </a:r>
            <a:r>
              <a:rPr lang="en-US" sz="1200" b="0" i="0" u="none" strike="noStrike" kern="1200" baseline="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9</a:t>
            </a:fld>
            <a:endParaRPr lang="en-US"/>
          </a:p>
        </p:txBody>
      </p:sp>
    </p:spTree>
    <p:extLst>
      <p:ext uri="{BB962C8B-B14F-4D97-AF65-F5344CB8AC3E}">
        <p14:creationId xmlns:p14="http://schemas.microsoft.com/office/powerpoint/2010/main" val="4362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10</a:t>
            </a:fld>
            <a:endParaRPr lang="en-US"/>
          </a:p>
        </p:txBody>
      </p:sp>
    </p:spTree>
    <p:extLst>
      <p:ext uri="{BB962C8B-B14F-4D97-AF65-F5344CB8AC3E}">
        <p14:creationId xmlns:p14="http://schemas.microsoft.com/office/powerpoint/2010/main" val="1208580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39704C-E215-4BA9-A35D-94C412E4B6D7}" type="slidenum">
              <a:rPr lang="en-US" smtClean="0"/>
              <a:t>11</a:t>
            </a:fld>
            <a:endParaRPr lang="en-US"/>
          </a:p>
        </p:txBody>
      </p:sp>
    </p:spTree>
    <p:extLst>
      <p:ext uri="{BB962C8B-B14F-4D97-AF65-F5344CB8AC3E}">
        <p14:creationId xmlns:p14="http://schemas.microsoft.com/office/powerpoint/2010/main" val="1208580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32835C-93A0-4722-9B78-7F005A7CBB55}" type="datetimeFigureOut">
              <a:rPr lang="en-US" smtClean="0"/>
              <a:t>5/14/14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2270836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32835C-93A0-4722-9B78-7F005A7CBB55}" type="datetimeFigureOut">
              <a:rPr lang="en-US" smtClean="0"/>
              <a:t>5/14/14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2184593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32835C-93A0-4722-9B78-7F005A7CBB55}" type="datetimeFigureOut">
              <a:rPr lang="en-US" smtClean="0"/>
              <a:t>5/14/14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568538481"/>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32835C-93A0-4722-9B78-7F005A7CBB55}" type="datetimeFigureOut">
              <a:rPr lang="en-US" smtClean="0"/>
              <a:t>5/14/14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782219057"/>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32835C-93A0-4722-9B78-7F005A7CBB55}" type="datetimeFigureOut">
              <a:rPr lang="en-US" smtClean="0"/>
              <a:t>5/14/14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1918196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32835C-93A0-4722-9B78-7F005A7CBB55}" type="datetimeFigureOut">
              <a:rPr lang="en-US" smtClean="0"/>
              <a:t>5/14/14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186878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32835C-93A0-4722-9B78-7F005A7CBB55}" type="datetimeFigureOut">
              <a:rPr lang="en-US" smtClean="0"/>
              <a:t>5/14/14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119979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32835C-93A0-4722-9B78-7F005A7CBB55}" type="datetimeFigureOut">
              <a:rPr lang="en-US" smtClean="0"/>
              <a:t>5/14/14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1064490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32835C-93A0-4722-9B78-7F005A7CBB55}" type="datetimeFigureOut">
              <a:rPr lang="en-US" smtClean="0"/>
              <a:t>5/14/14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3331914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32835C-93A0-4722-9B78-7F005A7CBB55}" type="datetimeFigureOut">
              <a:rPr lang="en-US" smtClean="0"/>
              <a:t>5/14/14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1052112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32835C-93A0-4722-9B78-7F005A7CBB55}" type="datetimeFigureOut">
              <a:rPr lang="en-US" smtClean="0"/>
              <a:t>5/14/14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C92C2B-7AB5-45AC-8BF0-4421C6BBD0FA}" type="slidenum">
              <a:rPr lang="en-US" smtClean="0"/>
              <a:t>‹#›</a:t>
            </a:fld>
            <a:endParaRPr lang="en-US"/>
          </a:p>
        </p:txBody>
      </p:sp>
    </p:spTree>
    <p:extLst>
      <p:ext uri="{BB962C8B-B14F-4D97-AF65-F5344CB8AC3E}">
        <p14:creationId xmlns:p14="http://schemas.microsoft.com/office/powerpoint/2010/main" val="14139850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32835C-93A0-4722-9B78-7F005A7CBB55}" type="datetimeFigureOut">
              <a:rPr lang="en-US" smtClean="0"/>
              <a:t>5/14/14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C92C2B-7AB5-45AC-8BF0-4421C6BBD0FA}" type="slidenum">
              <a:rPr lang="en-US" smtClean="0"/>
              <a:t>‹#›</a:t>
            </a:fld>
            <a:endParaRPr lang="en-US"/>
          </a:p>
        </p:txBody>
      </p:sp>
    </p:spTree>
    <p:extLst>
      <p:ext uri="{BB962C8B-B14F-4D97-AF65-F5344CB8AC3E}">
        <p14:creationId xmlns:p14="http://schemas.microsoft.com/office/powerpoint/2010/main" val="282949425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0.jpg"/><Relationship Id="rId6"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8.jp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9.jpg"/><Relationship Id="rId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0.jp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11" Type="http://schemas.microsoft.com/office/2007/relationships/hdphoto" Target="../media/hdphoto4.wdp"/><Relationship Id="rId12" Type="http://schemas.openxmlformats.org/officeDocument/2006/relationships/image" Target="../media/image36.jpeg"/><Relationship Id="rId13" Type="http://schemas.openxmlformats.org/officeDocument/2006/relationships/image" Target="../media/image37.png"/><Relationship Id="rId14" Type="http://schemas.microsoft.com/office/2007/relationships/hdphoto" Target="../media/hdphoto5.wdp"/><Relationship Id="rId15" Type="http://schemas.openxmlformats.org/officeDocument/2006/relationships/image" Target="../media/image38.png"/><Relationship Id="rId16" Type="http://schemas.microsoft.com/office/2007/relationships/hdphoto" Target="../media/hdphoto6.wdp"/><Relationship Id="rId17" Type="http://schemas.openxmlformats.org/officeDocument/2006/relationships/image" Target="../media/image39.png"/><Relationship Id="rId18" Type="http://schemas.microsoft.com/office/2007/relationships/hdphoto" Target="../media/hdphoto7.wdp"/><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png"/><Relationship Id="rId4" Type="http://schemas.openxmlformats.org/officeDocument/2006/relationships/image" Target="../media/image32.png"/><Relationship Id="rId5" Type="http://schemas.microsoft.com/office/2007/relationships/hdphoto" Target="../media/hdphoto1.wdp"/><Relationship Id="rId6" Type="http://schemas.openxmlformats.org/officeDocument/2006/relationships/image" Target="../media/image33.png"/><Relationship Id="rId7" Type="http://schemas.microsoft.com/office/2007/relationships/hdphoto" Target="../media/hdphoto2.wdp"/><Relationship Id="rId8" Type="http://schemas.openxmlformats.org/officeDocument/2006/relationships/image" Target="../media/image34.png"/><Relationship Id="rId9" Type="http://schemas.microsoft.com/office/2007/relationships/hdphoto" Target="../media/hdphoto3.wdp"/><Relationship Id="rId10"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5.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1.png"/><Relationship Id="rId5" Type="http://schemas.openxmlformats.org/officeDocument/2006/relationships/image" Target="../media/image4.png"/><Relationship Id="rId6"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43.png"/><Relationship Id="rId5" Type="http://schemas.openxmlformats.org/officeDocument/2006/relationships/image" Target="../media/image44.jp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6.png"/><Relationship Id="rId5"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39" y="0"/>
            <a:ext cx="9318479" cy="7315200"/>
          </a:xfrm>
          <a:prstGeom prst="rect">
            <a:avLst/>
          </a:prstGeom>
        </p:spPr>
      </p:pic>
    </p:spTree>
    <p:extLst>
      <p:ext uri="{BB962C8B-B14F-4D97-AF65-F5344CB8AC3E}">
        <p14:creationId xmlns:p14="http://schemas.microsoft.com/office/powerpoint/2010/main" val="108258244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6" name="Picture 15"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6" name="Rectangle 5"/>
          <p:cNvSpPr/>
          <p:nvPr/>
        </p:nvSpPr>
        <p:spPr>
          <a:xfrm>
            <a:off x="819849" y="926068"/>
            <a:ext cx="3082895"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TARGET AUDIENCE</a:t>
            </a:r>
          </a:p>
        </p:txBody>
      </p:sp>
      <p:pic>
        <p:nvPicPr>
          <p:cNvPr id="3" name="Picture 2" descr="persona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2550" y="2400275"/>
            <a:ext cx="2057450" cy="205745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 name="Picture 3" descr="persona3.jpg"/>
          <p:cNvPicPr>
            <a:picLocks noChangeAspect="1"/>
          </p:cNvPicPr>
          <p:nvPr/>
        </p:nvPicPr>
        <p:blipFill>
          <a:blip r:embed="rId6">
            <a:alphaModFix/>
            <a:extLst>
              <a:ext uri="{28A0092B-C50C-407E-A947-70E740481C1C}">
                <a14:useLocalDpi xmlns:a14="http://schemas.microsoft.com/office/drawing/2010/main" val="0"/>
              </a:ext>
            </a:extLst>
          </a:blip>
          <a:stretch>
            <a:fillRect/>
          </a:stretch>
        </p:blipFill>
        <p:spPr>
          <a:xfrm>
            <a:off x="5410150" y="2470216"/>
            <a:ext cx="2057450" cy="205745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844779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3" name="Picture 12"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17" name="Rectangle 16"/>
          <p:cNvSpPr/>
          <p:nvPr/>
        </p:nvSpPr>
        <p:spPr>
          <a:xfrm>
            <a:off x="819849" y="926068"/>
            <a:ext cx="2351926"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PERSONA </a:t>
            </a:r>
            <a:r>
              <a:rPr lang="en-US" sz="2800" spc="300" dirty="0" smtClean="0">
                <a:solidFill>
                  <a:schemeClr val="bg1"/>
                </a:solidFill>
                <a:effectLst>
                  <a:glow rad="63500">
                    <a:schemeClr val="accent3">
                      <a:satMod val="175000"/>
                      <a:alpha val="40000"/>
                    </a:schemeClr>
                  </a:glow>
                </a:effectLst>
                <a:latin typeface="Lunch time Normal"/>
                <a:cs typeface="Lunch time Normal"/>
              </a:rPr>
              <a:t>1/2</a:t>
            </a:r>
            <a:endParaRPr lang="en-US" sz="2800" spc="300" dirty="0">
              <a:solidFill>
                <a:schemeClr val="bg1"/>
              </a:solidFill>
              <a:effectLst>
                <a:glow rad="63500">
                  <a:schemeClr val="accent3">
                    <a:satMod val="175000"/>
                    <a:alpha val="40000"/>
                  </a:schemeClr>
                </a:glow>
              </a:effectLst>
              <a:latin typeface="Lunch time Normal"/>
              <a:cs typeface="Lunch time Normal"/>
            </a:endParaRPr>
          </a:p>
        </p:txBody>
      </p:sp>
      <p:sp>
        <p:nvSpPr>
          <p:cNvPr id="8" name="Rectangle 7"/>
          <p:cNvSpPr/>
          <p:nvPr/>
        </p:nvSpPr>
        <p:spPr>
          <a:xfrm>
            <a:off x="3810000" y="2362200"/>
            <a:ext cx="5181600" cy="2585323"/>
          </a:xfrm>
          <a:prstGeom prst="rect">
            <a:avLst/>
          </a:prstGeom>
        </p:spPr>
        <p:txBody>
          <a:bodyPr wrap="square">
            <a:spAutoFit/>
          </a:bodyPr>
          <a:lstStyle/>
          <a:p>
            <a:pPr algn="just"/>
            <a:r>
              <a:rPr lang="en-US" dirty="0" smtClean="0">
                <a:solidFill>
                  <a:schemeClr val="bg1"/>
                </a:solidFill>
              </a:rPr>
              <a:t>Name</a:t>
            </a:r>
            <a:r>
              <a:rPr lang="en-US" dirty="0">
                <a:solidFill>
                  <a:schemeClr val="bg1"/>
                </a:solidFill>
              </a:rPr>
              <a:t>: Ibrahim Al-</a:t>
            </a:r>
            <a:r>
              <a:rPr lang="en-US" dirty="0" err="1" smtClean="0">
                <a:solidFill>
                  <a:schemeClr val="bg1"/>
                </a:solidFill>
              </a:rPr>
              <a:t>nofai</a:t>
            </a:r>
            <a:endParaRPr lang="en-US" dirty="0" smtClean="0">
              <a:solidFill>
                <a:schemeClr val="bg1"/>
              </a:solidFill>
            </a:endParaRPr>
          </a:p>
          <a:p>
            <a:pPr algn="just"/>
            <a:r>
              <a:rPr lang="en-US" dirty="0" smtClean="0">
                <a:solidFill>
                  <a:schemeClr val="bg1"/>
                </a:solidFill>
              </a:rPr>
              <a:t>Profession</a:t>
            </a:r>
            <a:r>
              <a:rPr lang="en-US" dirty="0">
                <a:solidFill>
                  <a:schemeClr val="bg1"/>
                </a:solidFill>
              </a:rPr>
              <a:t>: </a:t>
            </a:r>
            <a:r>
              <a:rPr lang="en-US" dirty="0" smtClean="0">
                <a:solidFill>
                  <a:schemeClr val="bg1"/>
                </a:solidFill>
              </a:rPr>
              <a:t>Law Student</a:t>
            </a:r>
            <a:endParaRPr lang="en-US" dirty="0">
              <a:solidFill>
                <a:schemeClr val="bg1"/>
              </a:solidFill>
            </a:endParaRPr>
          </a:p>
          <a:p>
            <a:pPr algn="just"/>
            <a:r>
              <a:rPr lang="en-US" dirty="0">
                <a:solidFill>
                  <a:schemeClr val="bg1"/>
                </a:solidFill>
              </a:rPr>
              <a:t>Age: </a:t>
            </a:r>
            <a:r>
              <a:rPr lang="en-US" dirty="0" smtClean="0">
                <a:solidFill>
                  <a:schemeClr val="bg1"/>
                </a:solidFill>
              </a:rPr>
              <a:t>23</a:t>
            </a:r>
            <a:endParaRPr lang="en-US" dirty="0">
              <a:solidFill>
                <a:schemeClr val="bg1"/>
              </a:solidFill>
            </a:endParaRPr>
          </a:p>
          <a:p>
            <a:pPr algn="just"/>
            <a:r>
              <a:rPr lang="en-US" dirty="0">
                <a:solidFill>
                  <a:schemeClr val="bg1"/>
                </a:solidFill>
              </a:rPr>
              <a:t>Response: Ibrahim is person who likes to go</a:t>
            </a:r>
          </a:p>
          <a:p>
            <a:pPr algn="just"/>
            <a:r>
              <a:rPr lang="en-US" dirty="0">
                <a:solidFill>
                  <a:schemeClr val="bg1"/>
                </a:solidFill>
              </a:rPr>
              <a:t>over speed limit on the rode. He</a:t>
            </a:r>
          </a:p>
          <a:p>
            <a:pPr algn="just"/>
            <a:r>
              <a:rPr lang="en-US" dirty="0">
                <a:solidFill>
                  <a:schemeClr val="bg1"/>
                </a:solidFill>
              </a:rPr>
              <a:t>spent a lot of money on tickets. He</a:t>
            </a:r>
          </a:p>
          <a:p>
            <a:pPr algn="just"/>
            <a:r>
              <a:rPr lang="en-US" dirty="0">
                <a:solidFill>
                  <a:schemeClr val="bg1"/>
                </a:solidFill>
              </a:rPr>
              <a:t>always wants someone to alert him</a:t>
            </a:r>
          </a:p>
          <a:p>
            <a:pPr algn="just"/>
            <a:r>
              <a:rPr lang="en-US" dirty="0">
                <a:solidFill>
                  <a:schemeClr val="bg1"/>
                </a:solidFill>
              </a:rPr>
              <a:t>on the rode when he drives to keep</a:t>
            </a:r>
          </a:p>
          <a:p>
            <a:pPr algn="just"/>
            <a:r>
              <a:rPr lang="en-US" dirty="0">
                <a:solidFill>
                  <a:schemeClr val="bg1"/>
                </a:solidFill>
              </a:rPr>
              <a:t>him safe.</a:t>
            </a:r>
          </a:p>
        </p:txBody>
      </p:sp>
      <p:pic>
        <p:nvPicPr>
          <p:cNvPr id="19" name="Picture 18" descr="persona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0" y="2514600"/>
            <a:ext cx="2057450" cy="205745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937145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2" name="Picture 11"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14" name="Rectangle 13"/>
          <p:cNvSpPr/>
          <p:nvPr/>
        </p:nvSpPr>
        <p:spPr>
          <a:xfrm>
            <a:off x="819849" y="926068"/>
            <a:ext cx="2364750"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PERSONA </a:t>
            </a:r>
            <a:r>
              <a:rPr lang="en-US" sz="2800" spc="300" dirty="0" smtClean="0">
                <a:solidFill>
                  <a:schemeClr val="bg1"/>
                </a:solidFill>
                <a:effectLst>
                  <a:glow rad="63500">
                    <a:schemeClr val="accent3">
                      <a:satMod val="175000"/>
                      <a:alpha val="40000"/>
                    </a:schemeClr>
                  </a:glow>
                </a:effectLst>
                <a:latin typeface="Lunch time Normal"/>
                <a:cs typeface="Lunch time Normal"/>
              </a:rPr>
              <a:t>2/2</a:t>
            </a:r>
            <a:endParaRPr lang="en-US" sz="2800" spc="300" dirty="0">
              <a:solidFill>
                <a:schemeClr val="bg1"/>
              </a:solidFill>
              <a:effectLst>
                <a:glow rad="63500">
                  <a:schemeClr val="accent3">
                    <a:satMod val="175000"/>
                    <a:alpha val="40000"/>
                  </a:schemeClr>
                </a:glow>
              </a:effectLst>
              <a:latin typeface="Lunch time Normal"/>
              <a:cs typeface="Lunch time Normal"/>
            </a:endParaRPr>
          </a:p>
        </p:txBody>
      </p:sp>
      <p:sp>
        <p:nvSpPr>
          <p:cNvPr id="2" name="Rectangle 1"/>
          <p:cNvSpPr/>
          <p:nvPr/>
        </p:nvSpPr>
        <p:spPr>
          <a:xfrm>
            <a:off x="3581400" y="2209800"/>
            <a:ext cx="4953000" cy="3139321"/>
          </a:xfrm>
          <a:prstGeom prst="rect">
            <a:avLst/>
          </a:prstGeom>
        </p:spPr>
        <p:txBody>
          <a:bodyPr wrap="square">
            <a:spAutoFit/>
          </a:bodyPr>
          <a:lstStyle/>
          <a:p>
            <a:pPr algn="just"/>
            <a:r>
              <a:rPr lang="en-US" dirty="0">
                <a:solidFill>
                  <a:schemeClr val="bg1"/>
                </a:solidFill>
              </a:rPr>
              <a:t>Name: </a:t>
            </a:r>
            <a:r>
              <a:rPr lang="en-US" dirty="0" err="1">
                <a:solidFill>
                  <a:schemeClr val="bg1"/>
                </a:solidFill>
              </a:rPr>
              <a:t>Bassam</a:t>
            </a:r>
            <a:r>
              <a:rPr lang="en-US" dirty="0">
                <a:solidFill>
                  <a:schemeClr val="bg1"/>
                </a:solidFill>
              </a:rPr>
              <a:t> Abdullah</a:t>
            </a:r>
          </a:p>
          <a:p>
            <a:pPr algn="just"/>
            <a:r>
              <a:rPr lang="en-US" dirty="0">
                <a:solidFill>
                  <a:schemeClr val="bg1"/>
                </a:solidFill>
              </a:rPr>
              <a:t>Profession: </a:t>
            </a:r>
            <a:r>
              <a:rPr lang="en-US" dirty="0" smtClean="0">
                <a:solidFill>
                  <a:schemeClr val="bg1"/>
                </a:solidFill>
              </a:rPr>
              <a:t>Engineering Student </a:t>
            </a:r>
            <a:endParaRPr lang="en-US" dirty="0">
              <a:solidFill>
                <a:schemeClr val="bg1"/>
              </a:solidFill>
            </a:endParaRPr>
          </a:p>
          <a:p>
            <a:pPr algn="just"/>
            <a:r>
              <a:rPr lang="en-US" dirty="0">
                <a:solidFill>
                  <a:schemeClr val="bg1"/>
                </a:solidFill>
              </a:rPr>
              <a:t>Age: </a:t>
            </a:r>
            <a:r>
              <a:rPr lang="en-US" dirty="0" smtClean="0">
                <a:solidFill>
                  <a:schemeClr val="bg1"/>
                </a:solidFill>
              </a:rPr>
              <a:t>27</a:t>
            </a:r>
            <a:endParaRPr lang="en-US" dirty="0">
              <a:solidFill>
                <a:schemeClr val="bg1"/>
              </a:solidFill>
            </a:endParaRPr>
          </a:p>
          <a:p>
            <a:pPr algn="just"/>
            <a:r>
              <a:rPr lang="en-US" dirty="0">
                <a:solidFill>
                  <a:schemeClr val="bg1"/>
                </a:solidFill>
              </a:rPr>
              <a:t>Response: </a:t>
            </a:r>
            <a:r>
              <a:rPr lang="en-US" dirty="0" err="1">
                <a:solidFill>
                  <a:schemeClr val="bg1"/>
                </a:solidFill>
              </a:rPr>
              <a:t>Bassam</a:t>
            </a:r>
            <a:r>
              <a:rPr lang="en-US" dirty="0">
                <a:solidFill>
                  <a:schemeClr val="bg1"/>
                </a:solidFill>
              </a:rPr>
              <a:t> is a person who had a bad</a:t>
            </a:r>
          </a:p>
          <a:p>
            <a:pPr algn="just"/>
            <a:r>
              <a:rPr lang="en-US" dirty="0">
                <a:solidFill>
                  <a:schemeClr val="bg1"/>
                </a:solidFill>
              </a:rPr>
              <a:t>experience of car accident. He lost</a:t>
            </a:r>
          </a:p>
          <a:p>
            <a:pPr algn="just"/>
            <a:r>
              <a:rPr lang="en-US" dirty="0">
                <a:solidFill>
                  <a:schemeClr val="bg1"/>
                </a:solidFill>
              </a:rPr>
              <a:t>his friend in car accident when his</a:t>
            </a:r>
          </a:p>
          <a:p>
            <a:pPr algn="just"/>
            <a:r>
              <a:rPr lang="en-US" dirty="0">
                <a:solidFill>
                  <a:schemeClr val="bg1"/>
                </a:solidFill>
              </a:rPr>
              <a:t>friend driving on highway. His friend</a:t>
            </a:r>
          </a:p>
          <a:p>
            <a:pPr algn="just"/>
            <a:r>
              <a:rPr lang="en-US" dirty="0">
                <a:solidFill>
                  <a:schemeClr val="bg1"/>
                </a:solidFill>
              </a:rPr>
              <a:t>was driving normally on the rode but</a:t>
            </a:r>
          </a:p>
          <a:p>
            <a:pPr algn="just"/>
            <a:r>
              <a:rPr lang="en-US" dirty="0">
                <a:solidFill>
                  <a:schemeClr val="bg1"/>
                </a:solidFill>
              </a:rPr>
              <a:t>suddenly there is drunk driver going</a:t>
            </a:r>
          </a:p>
          <a:p>
            <a:pPr algn="just"/>
            <a:r>
              <a:rPr lang="en-US" dirty="0">
                <a:solidFill>
                  <a:schemeClr val="bg1"/>
                </a:solidFill>
              </a:rPr>
              <a:t>over speed limit and crash his car</a:t>
            </a:r>
          </a:p>
          <a:p>
            <a:pPr algn="just"/>
            <a:r>
              <a:rPr lang="en-US" dirty="0">
                <a:solidFill>
                  <a:schemeClr val="bg1"/>
                </a:solidFill>
              </a:rPr>
              <a:t>and his friend die in it.</a:t>
            </a:r>
          </a:p>
        </p:txBody>
      </p:sp>
      <p:pic>
        <p:nvPicPr>
          <p:cNvPr id="17" name="Picture 16" descr="persona3.jpg"/>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762000" y="2514600"/>
            <a:ext cx="2057450" cy="205745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266201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24" name="Picture 23"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18" name="Rectangle 17"/>
          <p:cNvSpPr/>
          <p:nvPr/>
        </p:nvSpPr>
        <p:spPr>
          <a:xfrm>
            <a:off x="1524000" y="5420379"/>
            <a:ext cx="2628920" cy="307777"/>
          </a:xfrm>
          <a:prstGeom prst="rect">
            <a:avLst/>
          </a:prstGeom>
        </p:spPr>
        <p:txBody>
          <a:bodyPr wrap="none">
            <a:spAutoFit/>
          </a:bodyPr>
          <a:lstStyle/>
          <a:p>
            <a:r>
              <a:rPr lang="en-US" sz="1400" b="1" dirty="0" err="1">
                <a:solidFill>
                  <a:schemeClr val="bg1"/>
                </a:solidFill>
                <a:latin typeface="Ebrima" panose="02000000000000000000" pitchFamily="2" charset="0"/>
                <a:ea typeface="Ebrima" panose="02000000000000000000" pitchFamily="2" charset="0"/>
                <a:cs typeface="Ebrima" panose="02000000000000000000" pitchFamily="2" charset="0"/>
              </a:rPr>
              <a:t>Sygic</a:t>
            </a:r>
            <a:r>
              <a:rPr lang="en-US" sz="1400" b="1" dirty="0">
                <a:solidFill>
                  <a:schemeClr val="bg1"/>
                </a:solidFill>
                <a:latin typeface="Ebrima" panose="02000000000000000000" pitchFamily="2" charset="0"/>
                <a:ea typeface="Ebrima" panose="02000000000000000000" pitchFamily="2" charset="0"/>
                <a:cs typeface="Ebrima" panose="02000000000000000000" pitchFamily="2" charset="0"/>
              </a:rPr>
              <a:t>: GPS Navigation Maps</a:t>
            </a:r>
            <a:endParaRPr lang="en-US" sz="1400" b="1" dirty="0">
              <a:solidFill>
                <a:schemeClr val="bg1"/>
              </a:solidFill>
              <a:latin typeface="Ebrima" panose="02000000000000000000" pitchFamily="2" charset="0"/>
              <a:ea typeface="Ebrima" panose="02000000000000000000" pitchFamily="2" charset="0"/>
              <a:cs typeface="Ebrima" panose="02000000000000000000" pitchFamily="2" charset="0"/>
            </a:endParaRPr>
          </a:p>
        </p:txBody>
      </p:sp>
      <p:sp>
        <p:nvSpPr>
          <p:cNvPr id="19" name="Rectangle 18"/>
          <p:cNvSpPr/>
          <p:nvPr/>
        </p:nvSpPr>
        <p:spPr>
          <a:xfrm>
            <a:off x="5410200" y="5420379"/>
            <a:ext cx="1056700" cy="307777"/>
          </a:xfrm>
          <a:prstGeom prst="rect">
            <a:avLst/>
          </a:prstGeom>
        </p:spPr>
        <p:txBody>
          <a:bodyPr wrap="none">
            <a:spAutoFit/>
          </a:bodyPr>
          <a:lstStyle/>
          <a:p>
            <a:r>
              <a:rPr lang="en-US" sz="1400" b="1" dirty="0">
                <a:solidFill>
                  <a:schemeClr val="bg1"/>
                </a:solidFill>
                <a:latin typeface="Ebrima" panose="02000000000000000000" pitchFamily="2" charset="0"/>
                <a:ea typeface="Ebrima" panose="02000000000000000000" pitchFamily="2" charset="0"/>
                <a:cs typeface="Ebrima" panose="02000000000000000000" pitchFamily="2" charset="0"/>
              </a:rPr>
              <a:t>MapQuest</a:t>
            </a:r>
            <a:endParaRPr lang="en-US" sz="1400" b="1" dirty="0">
              <a:solidFill>
                <a:schemeClr val="bg1"/>
              </a:solidFill>
              <a:latin typeface="Ebrima" panose="02000000000000000000" pitchFamily="2" charset="0"/>
              <a:ea typeface="Ebrima" panose="02000000000000000000" pitchFamily="2" charset="0"/>
              <a:cs typeface="Ebrima" panose="02000000000000000000" pitchFamily="2" charset="0"/>
            </a:endParaRPr>
          </a:p>
        </p:txBody>
      </p:sp>
      <p:sp>
        <p:nvSpPr>
          <p:cNvPr id="26" name="Rectangle 25"/>
          <p:cNvSpPr/>
          <p:nvPr/>
        </p:nvSpPr>
        <p:spPr>
          <a:xfrm>
            <a:off x="819849" y="926068"/>
            <a:ext cx="3172663"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IDEA INSPIRATION</a:t>
            </a:r>
          </a:p>
        </p:txBody>
      </p:sp>
      <p:pic>
        <p:nvPicPr>
          <p:cNvPr id="2" name="Picture 1" descr="Screen Shot 2014-05-14 at 12.29.57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 y="2590800"/>
            <a:ext cx="3352800" cy="1738290"/>
          </a:xfrm>
          <a:prstGeom prst="rect">
            <a:avLst/>
          </a:prstGeom>
        </p:spPr>
      </p:pic>
      <p:pic>
        <p:nvPicPr>
          <p:cNvPr id="3" name="Picture 2" descr="Screen Shot 2014-05-14 at 12.32.0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3000" y="2590800"/>
            <a:ext cx="3158177" cy="1762705"/>
          </a:xfrm>
          <a:prstGeom prst="rect">
            <a:avLst/>
          </a:prstGeom>
        </p:spPr>
      </p:pic>
    </p:spTree>
    <p:extLst>
      <p:ext uri="{BB962C8B-B14F-4D97-AF65-F5344CB8AC3E}">
        <p14:creationId xmlns:p14="http://schemas.microsoft.com/office/powerpoint/2010/main" val="15858772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20" name="Picture 19"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15" name="Rectangle 14"/>
          <p:cNvSpPr/>
          <p:nvPr/>
        </p:nvSpPr>
        <p:spPr>
          <a:xfrm>
            <a:off x="6111658" y="5421868"/>
            <a:ext cx="1212003" cy="307777"/>
          </a:xfrm>
          <a:prstGeom prst="rect">
            <a:avLst/>
          </a:prstGeom>
        </p:spPr>
        <p:txBody>
          <a:bodyPr wrap="none">
            <a:spAutoFit/>
          </a:bodyPr>
          <a:lstStyle/>
          <a:p>
            <a:r>
              <a:rPr lang="en-US" sz="1400" b="1" dirty="0" smtClean="0">
                <a:solidFill>
                  <a:srgbClr val="FFFFFF"/>
                </a:solidFill>
                <a:latin typeface="Ebrima" panose="02000000000000000000" pitchFamily="2" charset="0"/>
                <a:ea typeface="Ebrima" panose="02000000000000000000" pitchFamily="2" charset="0"/>
                <a:cs typeface="Ebrima" panose="02000000000000000000" pitchFamily="2" charset="0"/>
              </a:rPr>
              <a:t>Google Map </a:t>
            </a:r>
            <a:endParaRPr lang="en-US" sz="1400"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21" name="Rectangle 20"/>
          <p:cNvSpPr/>
          <p:nvPr/>
        </p:nvSpPr>
        <p:spPr>
          <a:xfrm>
            <a:off x="5486400" y="2286000"/>
            <a:ext cx="2087833" cy="29083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23" name="Rectangle 22"/>
          <p:cNvSpPr/>
          <p:nvPr/>
        </p:nvSpPr>
        <p:spPr>
          <a:xfrm>
            <a:off x="2362200" y="5410200"/>
            <a:ext cx="873005" cy="307777"/>
          </a:xfrm>
          <a:prstGeom prst="rect">
            <a:avLst/>
          </a:prstGeom>
        </p:spPr>
        <p:txBody>
          <a:bodyPr wrap="none">
            <a:spAutoFit/>
          </a:bodyPr>
          <a:lstStyle/>
          <a:p>
            <a:r>
              <a:rPr lang="en-US" sz="1400" b="1" dirty="0" err="1" smtClean="0">
                <a:solidFill>
                  <a:srgbClr val="FFFFFF"/>
                </a:solidFill>
                <a:latin typeface="Ebrima" panose="02000000000000000000" pitchFamily="2" charset="0"/>
                <a:ea typeface="Ebrima" panose="02000000000000000000" pitchFamily="2" charset="0"/>
                <a:cs typeface="Ebrima" panose="02000000000000000000" pitchFamily="2" charset="0"/>
              </a:rPr>
              <a:t>Hudway</a:t>
            </a:r>
            <a:endParaRPr lang="en-US" sz="1400"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pic>
        <p:nvPicPr>
          <p:cNvPr id="4104" name="Picture 8" descr="http://www.blogonair.org/wp-content/uploads/2013/01/Google-Map-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62700" y="2824333"/>
            <a:ext cx="1972723" cy="1972723"/>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819849" y="926068"/>
            <a:ext cx="4172937"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INSPIRATIONAL PROJECT</a:t>
            </a:r>
          </a:p>
        </p:txBody>
      </p:sp>
      <p:pic>
        <p:nvPicPr>
          <p:cNvPr id="3" name="Picture 2" descr="Screen Shot 2014-05-14 at 12.33.52 PM.png"/>
          <p:cNvPicPr>
            <a:picLocks noChangeAspect="1"/>
          </p:cNvPicPr>
          <p:nvPr/>
        </p:nvPicPr>
        <p:blipFill rotWithShape="1">
          <a:blip r:embed="rId6">
            <a:extLst>
              <a:ext uri="{28A0092B-C50C-407E-A947-70E740481C1C}">
                <a14:useLocalDpi xmlns:a14="http://schemas.microsoft.com/office/drawing/2010/main" val="0"/>
              </a:ext>
            </a:extLst>
          </a:blip>
          <a:srcRect l="2988" t="13129" r="3217" b="10161"/>
          <a:stretch/>
        </p:blipFill>
        <p:spPr>
          <a:xfrm>
            <a:off x="1818640" y="2285999"/>
            <a:ext cx="2072640" cy="2924575"/>
          </a:xfrm>
          <a:prstGeom prst="rect">
            <a:avLst/>
          </a:prstGeom>
        </p:spPr>
      </p:pic>
    </p:spTree>
    <p:extLst>
      <p:ext uri="{BB962C8B-B14F-4D97-AF65-F5344CB8AC3E}">
        <p14:creationId xmlns:p14="http://schemas.microsoft.com/office/powerpoint/2010/main" val="2659303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20" name="Picture 19"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11" name="Rectangle 10"/>
          <p:cNvSpPr/>
          <p:nvPr/>
        </p:nvSpPr>
        <p:spPr>
          <a:xfrm>
            <a:off x="2581712" y="3013502"/>
            <a:ext cx="3980577" cy="830997"/>
          </a:xfrm>
          <a:prstGeom prst="rect">
            <a:avLst/>
          </a:prstGeom>
        </p:spPr>
        <p:txBody>
          <a:bodyPr wrap="none">
            <a:spAutoFit/>
          </a:bodyPr>
          <a:lstStyle/>
          <a:p>
            <a:r>
              <a:rPr lang="en-US" sz="4800" spc="600" dirty="0">
                <a:solidFill>
                  <a:schemeClr val="bg1"/>
                </a:solidFill>
                <a:effectLst>
                  <a:glow rad="63500">
                    <a:schemeClr val="accent3">
                      <a:satMod val="175000"/>
                      <a:alpha val="40000"/>
                    </a:schemeClr>
                  </a:glow>
                </a:effectLst>
                <a:latin typeface="Lunch time Normal"/>
                <a:cs typeface="Lunch time Normal"/>
              </a:rPr>
              <a:t>COMPETITORS</a:t>
            </a:r>
          </a:p>
        </p:txBody>
      </p:sp>
    </p:spTree>
    <p:extLst>
      <p:ext uri="{BB962C8B-B14F-4D97-AF65-F5344CB8AC3E}">
        <p14:creationId xmlns:p14="http://schemas.microsoft.com/office/powerpoint/2010/main" val="11757987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026" name="Picture 2" descr="NT_com1.png"/>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15592"/>
          <a:stretch/>
        </p:blipFill>
        <p:spPr bwMode="auto">
          <a:xfrm>
            <a:off x="2009299" y="1822161"/>
            <a:ext cx="5125402" cy="43500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19849" y="926068"/>
            <a:ext cx="1441420" cy="523220"/>
          </a:xfrm>
          <a:prstGeom prst="rect">
            <a:avLst/>
          </a:prstGeom>
        </p:spPr>
        <p:txBody>
          <a:bodyPr wrap="none">
            <a:spAutoFit/>
          </a:bodyPr>
          <a:lstStyle/>
          <a:p>
            <a:r>
              <a:rPr lang="en-US" sz="2800" spc="300" dirty="0" smtClean="0">
                <a:solidFill>
                  <a:schemeClr val="bg1"/>
                </a:solidFill>
                <a:effectLst>
                  <a:glow rad="63500">
                    <a:schemeClr val="accent3">
                      <a:satMod val="175000"/>
                      <a:alpha val="40000"/>
                    </a:schemeClr>
                  </a:glow>
                </a:effectLst>
                <a:latin typeface="Lunch time Normal"/>
                <a:cs typeface="Lunch time Normal"/>
              </a:rPr>
              <a:t>Garmin</a:t>
            </a:r>
            <a:endParaRPr lang="en-US" sz="2800" spc="300" dirty="0">
              <a:solidFill>
                <a:schemeClr val="bg1"/>
              </a:solidFill>
              <a:effectLst>
                <a:glow rad="63500">
                  <a:schemeClr val="accent3">
                    <a:satMod val="175000"/>
                    <a:alpha val="40000"/>
                  </a:schemeClr>
                </a:glow>
              </a:effectLst>
              <a:latin typeface="Lunch time Normal"/>
              <a:cs typeface="Lunch time Normal"/>
            </a:endParaRPr>
          </a:p>
        </p:txBody>
      </p:sp>
    </p:spTree>
    <p:extLst>
      <p:ext uri="{BB962C8B-B14F-4D97-AF65-F5344CB8AC3E}">
        <p14:creationId xmlns:p14="http://schemas.microsoft.com/office/powerpoint/2010/main" val="830655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2050" name="Picture 2" descr="NT_com2.png"/>
          <p:cNvPicPr>
            <a:picLocks noChangeAspect="1" noChangeArrowheads="1"/>
          </p:cNvPicPr>
          <p:nvPr/>
        </p:nvPicPr>
        <p:blipFill rotWithShape="1">
          <a:blip r:embed="rId3">
            <a:extLst>
              <a:ext uri="{28A0092B-C50C-407E-A947-70E740481C1C}">
                <a14:useLocalDpi xmlns:a14="http://schemas.microsoft.com/office/drawing/2010/main" val="0"/>
              </a:ext>
            </a:extLst>
          </a:blip>
          <a:srcRect t="12940"/>
          <a:stretch/>
        </p:blipFill>
        <p:spPr bwMode="auto">
          <a:xfrm>
            <a:off x="2110242" y="2038865"/>
            <a:ext cx="4923516" cy="413333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19849" y="926068"/>
            <a:ext cx="1941557" cy="523220"/>
          </a:xfrm>
          <a:prstGeom prst="rect">
            <a:avLst/>
          </a:prstGeom>
        </p:spPr>
        <p:txBody>
          <a:bodyPr wrap="none">
            <a:spAutoFit/>
          </a:bodyPr>
          <a:lstStyle/>
          <a:p>
            <a:r>
              <a:rPr lang="en-US" sz="2800" spc="300" dirty="0" err="1" smtClean="0">
                <a:solidFill>
                  <a:schemeClr val="bg1"/>
                </a:solidFill>
                <a:effectLst>
                  <a:glow rad="63500">
                    <a:schemeClr val="accent3">
                      <a:satMod val="175000"/>
                      <a:alpha val="40000"/>
                    </a:schemeClr>
                  </a:glow>
                </a:effectLst>
                <a:latin typeface="Lunch time Normal"/>
                <a:cs typeface="Lunch time Normal"/>
              </a:rPr>
              <a:t>aoutolive</a:t>
            </a:r>
            <a:endParaRPr lang="en-US" sz="2800" spc="300" dirty="0">
              <a:solidFill>
                <a:schemeClr val="bg1"/>
              </a:solidFill>
              <a:effectLst>
                <a:glow rad="63500">
                  <a:schemeClr val="accent3">
                    <a:satMod val="175000"/>
                    <a:alpha val="40000"/>
                  </a:schemeClr>
                </a:glow>
              </a:effectLst>
              <a:latin typeface="Lunch time Normal"/>
              <a:cs typeface="Lunch time Normal"/>
            </a:endParaRPr>
          </a:p>
        </p:txBody>
      </p:sp>
    </p:spTree>
    <p:extLst>
      <p:ext uri="{BB962C8B-B14F-4D97-AF65-F5344CB8AC3E}">
        <p14:creationId xmlns:p14="http://schemas.microsoft.com/office/powerpoint/2010/main" val="2392068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2" name="Picture 11"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819849" y="926068"/>
            <a:ext cx="1454244"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MATRIX</a:t>
            </a:r>
          </a:p>
        </p:txBody>
      </p:sp>
      <p:pic>
        <p:nvPicPr>
          <p:cNvPr id="3" name="Picture 2" descr="matrix.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1778000"/>
            <a:ext cx="7785100" cy="3860800"/>
          </a:xfrm>
          <a:prstGeom prst="rect">
            <a:avLst/>
          </a:prstGeom>
        </p:spPr>
      </p:pic>
    </p:spTree>
    <p:extLst>
      <p:ext uri="{BB962C8B-B14F-4D97-AF65-F5344CB8AC3E}">
        <p14:creationId xmlns:p14="http://schemas.microsoft.com/office/powerpoint/2010/main" val="42688984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5" name="Picture 14"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pic>
        <p:nvPicPr>
          <p:cNvPr id="16" name="Picture 15" descr="persona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0" y="2726045"/>
            <a:ext cx="1545793" cy="1545793"/>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2" name="Rectangle 1"/>
          <p:cNvSpPr/>
          <p:nvPr/>
        </p:nvSpPr>
        <p:spPr>
          <a:xfrm>
            <a:off x="2819400" y="2987749"/>
            <a:ext cx="3581400" cy="1477328"/>
          </a:xfrm>
          <a:prstGeom prst="rect">
            <a:avLst/>
          </a:prstGeom>
        </p:spPr>
        <p:txBody>
          <a:bodyPr wrap="square">
            <a:spAutoFit/>
          </a:bodyPr>
          <a:lstStyle/>
          <a:p>
            <a:r>
              <a:rPr lang="en-US" dirty="0" smtClean="0">
                <a:solidFill>
                  <a:srgbClr val="FFFFFF"/>
                </a:solidFill>
              </a:rPr>
              <a:t>He </a:t>
            </a:r>
            <a:r>
              <a:rPr lang="en-US" dirty="0">
                <a:solidFill>
                  <a:srgbClr val="FFFFFF"/>
                </a:solidFill>
              </a:rPr>
              <a:t>is traveling from San Francisco </a:t>
            </a:r>
            <a:r>
              <a:rPr lang="en-US" dirty="0" smtClean="0">
                <a:solidFill>
                  <a:srgbClr val="FFFFFF"/>
                </a:solidFill>
              </a:rPr>
              <a:t>downtown to SFO </a:t>
            </a:r>
            <a:r>
              <a:rPr lang="en-US" dirty="0">
                <a:solidFill>
                  <a:srgbClr val="FFFFFF"/>
                </a:solidFill>
              </a:rPr>
              <a:t>Airport. </a:t>
            </a:r>
            <a:r>
              <a:rPr lang="en-US" dirty="0" smtClean="0">
                <a:solidFill>
                  <a:srgbClr val="FFFFFF"/>
                </a:solidFill>
              </a:rPr>
              <a:t>He </a:t>
            </a:r>
          </a:p>
          <a:p>
            <a:r>
              <a:rPr lang="en-US" dirty="0" smtClean="0">
                <a:solidFill>
                  <a:srgbClr val="FFFFFF"/>
                </a:solidFill>
              </a:rPr>
              <a:t>.</a:t>
            </a:r>
            <a:r>
              <a:rPr lang="en-US" dirty="0">
                <a:solidFill>
                  <a:srgbClr val="FFFFFF"/>
                </a:solidFill>
              </a:rPr>
              <a:t>. </a:t>
            </a:r>
            <a:r>
              <a:rPr lang="en-US" dirty="0" smtClean="0">
                <a:solidFill>
                  <a:srgbClr val="FFFFFF"/>
                </a:solidFill>
              </a:rPr>
              <a:t>he </a:t>
            </a:r>
            <a:r>
              <a:rPr lang="en-US" dirty="0">
                <a:solidFill>
                  <a:srgbClr val="FFFFFF"/>
                </a:solidFill>
              </a:rPr>
              <a:t>is on </a:t>
            </a:r>
            <a:r>
              <a:rPr lang="en-US" dirty="0" smtClean="0">
                <a:solidFill>
                  <a:srgbClr val="FFFFFF"/>
                </a:solidFill>
              </a:rPr>
              <a:t>his </a:t>
            </a:r>
            <a:r>
              <a:rPr lang="en-US" dirty="0">
                <a:solidFill>
                  <a:srgbClr val="FFFFFF"/>
                </a:solidFill>
              </a:rPr>
              <a:t>way to San Francisco Airport, so </a:t>
            </a:r>
            <a:r>
              <a:rPr lang="en-US" dirty="0" smtClean="0">
                <a:solidFill>
                  <a:srgbClr val="FFFFFF"/>
                </a:solidFill>
              </a:rPr>
              <a:t>he </a:t>
            </a:r>
            <a:r>
              <a:rPr lang="en-US" dirty="0">
                <a:solidFill>
                  <a:srgbClr val="FFFFFF"/>
                </a:solidFill>
              </a:rPr>
              <a:t>has to use </a:t>
            </a:r>
            <a:r>
              <a:rPr lang="en-US" dirty="0" err="1" smtClean="0">
                <a:solidFill>
                  <a:srgbClr val="FFFFFF"/>
                </a:solidFill>
              </a:rPr>
              <a:t>RadarCar</a:t>
            </a:r>
            <a:r>
              <a:rPr lang="en-US" dirty="0" smtClean="0">
                <a:solidFill>
                  <a:srgbClr val="FFFFFF"/>
                </a:solidFill>
              </a:rPr>
              <a:t> </a:t>
            </a:r>
            <a:r>
              <a:rPr lang="en-US" dirty="0">
                <a:solidFill>
                  <a:srgbClr val="FFFFFF"/>
                </a:solidFill>
              </a:rPr>
              <a:t>app in </a:t>
            </a:r>
            <a:r>
              <a:rPr lang="en-US" dirty="0" smtClean="0">
                <a:solidFill>
                  <a:srgbClr val="FFFFFF"/>
                </a:solidFill>
              </a:rPr>
              <a:t>his </a:t>
            </a:r>
            <a:r>
              <a:rPr lang="en-US" dirty="0">
                <a:solidFill>
                  <a:srgbClr val="FFFFFF"/>
                </a:solidFill>
              </a:rPr>
              <a:t>phone to </a:t>
            </a:r>
            <a:r>
              <a:rPr lang="en-US" dirty="0" smtClean="0">
                <a:solidFill>
                  <a:srgbClr val="FFFFFF"/>
                </a:solidFill>
              </a:rPr>
              <a:t>get there.</a:t>
            </a:r>
            <a:endParaRPr lang="en-US" dirty="0">
              <a:solidFill>
                <a:srgbClr val="FFFFFF"/>
              </a:solidFill>
            </a:endParaRPr>
          </a:p>
        </p:txBody>
      </p:sp>
      <p:pic>
        <p:nvPicPr>
          <p:cNvPr id="1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705" y="1960991"/>
            <a:ext cx="2148295" cy="3830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819849" y="926068"/>
            <a:ext cx="3044423"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USER TASK FLOW</a:t>
            </a:r>
          </a:p>
        </p:txBody>
      </p:sp>
    </p:spTree>
    <p:extLst>
      <p:ext uri="{BB962C8B-B14F-4D97-AF65-F5344CB8AC3E}">
        <p14:creationId xmlns:p14="http://schemas.microsoft.com/office/powerpoint/2010/main" val="4026361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56261"/>
            <a:ext cx="7463660" cy="2142037"/>
          </a:xfrm>
          <a:prstGeom prst="rect">
            <a:avLst/>
          </a:prstGeom>
        </p:spPr>
      </p:pic>
      <p:pic>
        <p:nvPicPr>
          <p:cNvPr id="7" name="Picture 6"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0" name="Picture 9"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9" name="Rectangle 8"/>
          <p:cNvSpPr/>
          <p:nvPr/>
        </p:nvSpPr>
        <p:spPr>
          <a:xfrm>
            <a:off x="2969405" y="2967335"/>
            <a:ext cx="3205190" cy="923330"/>
          </a:xfrm>
          <a:prstGeom prst="rect">
            <a:avLst/>
          </a:prstGeom>
          <a:effectLst>
            <a:glow rad="139700">
              <a:schemeClr val="accent3">
                <a:satMod val="175000"/>
                <a:alpha val="40000"/>
              </a:schemeClr>
            </a:glow>
          </a:effectLst>
        </p:spPr>
        <p:txBody>
          <a:bodyPr wrap="none">
            <a:spAutoFit/>
          </a:bodyPr>
          <a:lstStyle/>
          <a:p>
            <a:r>
              <a:rPr lang="en-US" sz="5400" spc="600" dirty="0">
                <a:solidFill>
                  <a:schemeClr val="bg1"/>
                </a:solidFill>
                <a:effectLst>
                  <a:glow rad="63500">
                    <a:schemeClr val="accent3">
                      <a:satMod val="175000"/>
                      <a:alpha val="40000"/>
                    </a:schemeClr>
                  </a:glow>
                </a:effectLst>
                <a:latin typeface="Lunch time Normal"/>
                <a:cs typeface="Lunch time Normal"/>
              </a:rPr>
              <a:t>PERSONAL</a:t>
            </a:r>
          </a:p>
        </p:txBody>
      </p:sp>
    </p:spTree>
    <p:extLst>
      <p:ext uri="{BB962C8B-B14F-4D97-AF65-F5344CB8AC3E}">
        <p14:creationId xmlns:p14="http://schemas.microsoft.com/office/powerpoint/2010/main" val="35378838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0" name="Picture 9"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1517318" y="2967335"/>
            <a:ext cx="6109365" cy="923330"/>
          </a:xfrm>
          <a:prstGeom prst="rect">
            <a:avLst/>
          </a:prstGeom>
        </p:spPr>
        <p:txBody>
          <a:bodyPr wrap="none">
            <a:spAutoFit/>
          </a:bodyPr>
          <a:lstStyle/>
          <a:p>
            <a:r>
              <a:rPr lang="en-US" sz="5400" spc="600" dirty="0">
                <a:solidFill>
                  <a:schemeClr val="bg1"/>
                </a:solidFill>
                <a:effectLst>
                  <a:glow rad="63500">
                    <a:schemeClr val="accent3">
                      <a:satMod val="175000"/>
                      <a:alpha val="40000"/>
                    </a:schemeClr>
                  </a:glow>
                </a:effectLst>
                <a:latin typeface="Lunch time Normal"/>
                <a:cs typeface="Lunch time Normal"/>
              </a:rPr>
              <a:t>PROOF OF CONCEPT</a:t>
            </a:r>
          </a:p>
        </p:txBody>
      </p:sp>
    </p:spTree>
    <p:extLst>
      <p:ext uri="{BB962C8B-B14F-4D97-AF65-F5344CB8AC3E}">
        <p14:creationId xmlns:p14="http://schemas.microsoft.com/office/powerpoint/2010/main" val="24638388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20" name="Rectangle 19"/>
          <p:cNvSpPr/>
          <p:nvPr/>
        </p:nvSpPr>
        <p:spPr>
          <a:xfrm>
            <a:off x="2057400" y="63246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1</a:t>
            </a:r>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21" name="Rectangle 20"/>
          <p:cNvSpPr/>
          <p:nvPr/>
        </p:nvSpPr>
        <p:spPr>
          <a:xfrm>
            <a:off x="6400800" y="62484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2</a:t>
            </a:r>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8" name="Rectangle 17"/>
          <p:cNvSpPr/>
          <p:nvPr/>
        </p:nvSpPr>
        <p:spPr>
          <a:xfrm>
            <a:off x="819849" y="926068"/>
            <a:ext cx="3724096" cy="461665"/>
          </a:xfrm>
          <a:prstGeom prst="rect">
            <a:avLst/>
          </a:prstGeom>
        </p:spPr>
        <p:txBody>
          <a:bodyPr wrap="none">
            <a:spAutoFit/>
          </a:bodyPr>
          <a:lstStyle/>
          <a:p>
            <a:r>
              <a:rPr lang="en-US" sz="2400" spc="300" dirty="0">
                <a:solidFill>
                  <a:schemeClr val="bg1"/>
                </a:solidFill>
                <a:effectLst>
                  <a:glow rad="63500">
                    <a:schemeClr val="accent3">
                      <a:satMod val="175000"/>
                      <a:alpha val="40000"/>
                    </a:schemeClr>
                  </a:glow>
                </a:effectLst>
                <a:latin typeface="Lunch time Normal"/>
                <a:cs typeface="Lunch time Normal"/>
              </a:rPr>
              <a:t>WALKTHROUGH / SLIDES</a:t>
            </a:r>
          </a:p>
        </p:txBody>
      </p:sp>
      <p:pic>
        <p:nvPicPr>
          <p:cNvPr id="3" name="Picture 2" descr="1_RadarC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705" y="1790700"/>
            <a:ext cx="2163695" cy="4258277"/>
          </a:xfrm>
          <a:prstGeom prst="rect">
            <a:avLst/>
          </a:prstGeom>
        </p:spPr>
      </p:pic>
      <p:pic>
        <p:nvPicPr>
          <p:cNvPr id="4" name="Picture 3" descr="2_RadarCa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1790700"/>
            <a:ext cx="2163695" cy="4258277"/>
          </a:xfrm>
          <a:prstGeom prst="rect">
            <a:avLst/>
          </a:prstGeom>
        </p:spPr>
      </p:pic>
      <p:pic>
        <p:nvPicPr>
          <p:cNvPr id="8" name="Picture 5" descr="C:\Users\sam-w_000\Desktop\InfoNation 2013\8-10\Walk-Throuhg\pics\han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848017">
            <a:off x="7717724" y="2973152"/>
            <a:ext cx="714895"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6703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20" name="Rectangle 19"/>
          <p:cNvSpPr/>
          <p:nvPr/>
        </p:nvSpPr>
        <p:spPr>
          <a:xfrm>
            <a:off x="2057400" y="63246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3/9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21" name="Rectangle 20"/>
          <p:cNvSpPr/>
          <p:nvPr/>
        </p:nvSpPr>
        <p:spPr>
          <a:xfrm>
            <a:off x="6400800" y="62484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4/9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8" name="Rectangle 17"/>
          <p:cNvSpPr/>
          <p:nvPr/>
        </p:nvSpPr>
        <p:spPr>
          <a:xfrm>
            <a:off x="819849" y="926068"/>
            <a:ext cx="3724096" cy="461665"/>
          </a:xfrm>
          <a:prstGeom prst="rect">
            <a:avLst/>
          </a:prstGeom>
        </p:spPr>
        <p:txBody>
          <a:bodyPr wrap="none">
            <a:spAutoFit/>
          </a:bodyPr>
          <a:lstStyle/>
          <a:p>
            <a:r>
              <a:rPr lang="en-US" sz="2400" spc="300" dirty="0">
                <a:solidFill>
                  <a:schemeClr val="bg1"/>
                </a:solidFill>
                <a:effectLst>
                  <a:glow rad="63500">
                    <a:schemeClr val="accent3">
                      <a:satMod val="175000"/>
                      <a:alpha val="40000"/>
                    </a:schemeClr>
                  </a:glow>
                </a:effectLst>
                <a:latin typeface="Lunch time Normal"/>
                <a:cs typeface="Lunch time Normal"/>
              </a:rPr>
              <a:t>WALKTHROUGH / SLIDES</a:t>
            </a:r>
          </a:p>
        </p:txBody>
      </p:sp>
      <p:pic>
        <p:nvPicPr>
          <p:cNvPr id="27" name="Picture 26" descr="3_RadarC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705" y="1837723"/>
            <a:ext cx="2163695" cy="4258277"/>
          </a:xfrm>
          <a:prstGeom prst="rect">
            <a:avLst/>
          </a:prstGeom>
        </p:spPr>
      </p:pic>
      <p:pic>
        <p:nvPicPr>
          <p:cNvPr id="28" name="Picture 27" descr="4_RadarCa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1752600"/>
            <a:ext cx="2163695" cy="4258277"/>
          </a:xfrm>
          <a:prstGeom prst="rect">
            <a:avLst/>
          </a:prstGeom>
        </p:spPr>
      </p:pic>
      <p:pic>
        <p:nvPicPr>
          <p:cNvPr id="29" name="Picture 5" descr="C:\Users\sam-w_000\Desktop\InfoNation 2013\8-10\Walk-Throuhg\pics\han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848017">
            <a:off x="3145723" y="2820751"/>
            <a:ext cx="714895"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55864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20" name="Rectangle 19"/>
          <p:cNvSpPr/>
          <p:nvPr/>
        </p:nvSpPr>
        <p:spPr>
          <a:xfrm>
            <a:off x="2057400" y="58674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5/9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21" name="Rectangle 20"/>
          <p:cNvSpPr/>
          <p:nvPr/>
        </p:nvSpPr>
        <p:spPr>
          <a:xfrm>
            <a:off x="6400800" y="57912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6/9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8" name="Rectangle 17"/>
          <p:cNvSpPr/>
          <p:nvPr/>
        </p:nvSpPr>
        <p:spPr>
          <a:xfrm>
            <a:off x="819849" y="926068"/>
            <a:ext cx="3724096" cy="461665"/>
          </a:xfrm>
          <a:prstGeom prst="rect">
            <a:avLst/>
          </a:prstGeom>
        </p:spPr>
        <p:txBody>
          <a:bodyPr wrap="none">
            <a:spAutoFit/>
          </a:bodyPr>
          <a:lstStyle/>
          <a:p>
            <a:r>
              <a:rPr lang="en-US" sz="2400" spc="300" dirty="0">
                <a:solidFill>
                  <a:schemeClr val="bg1"/>
                </a:solidFill>
                <a:effectLst>
                  <a:glow rad="63500">
                    <a:schemeClr val="accent3">
                      <a:satMod val="175000"/>
                      <a:alpha val="40000"/>
                    </a:schemeClr>
                  </a:glow>
                </a:effectLst>
                <a:latin typeface="Lunch time Normal"/>
                <a:cs typeface="Lunch time Normal"/>
              </a:rPr>
              <a:t>WALKTHROUGH / SLIDES</a:t>
            </a:r>
          </a:p>
        </p:txBody>
      </p:sp>
      <p:pic>
        <p:nvPicPr>
          <p:cNvPr id="2" name="Picture 1" descr="5_RadarC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450441" y="1791118"/>
            <a:ext cx="1966995" cy="3871161"/>
          </a:xfrm>
          <a:prstGeom prst="rect">
            <a:avLst/>
          </a:prstGeom>
        </p:spPr>
      </p:pic>
      <p:pic>
        <p:nvPicPr>
          <p:cNvPr id="3" name="Picture 2" descr="6_RadarCa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717641" y="1791118"/>
            <a:ext cx="1966995" cy="3871161"/>
          </a:xfrm>
          <a:prstGeom prst="rect">
            <a:avLst/>
          </a:prstGeom>
        </p:spPr>
      </p:pic>
    </p:spTree>
    <p:extLst>
      <p:ext uri="{BB962C8B-B14F-4D97-AF65-F5344CB8AC3E}">
        <p14:creationId xmlns:p14="http://schemas.microsoft.com/office/powerpoint/2010/main" val="234141607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20" name="Rectangle 19"/>
          <p:cNvSpPr/>
          <p:nvPr/>
        </p:nvSpPr>
        <p:spPr>
          <a:xfrm>
            <a:off x="2057400" y="58674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7/9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21" name="Rectangle 20"/>
          <p:cNvSpPr/>
          <p:nvPr/>
        </p:nvSpPr>
        <p:spPr>
          <a:xfrm>
            <a:off x="6400800" y="57912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8/9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8" name="Rectangle 17"/>
          <p:cNvSpPr/>
          <p:nvPr/>
        </p:nvSpPr>
        <p:spPr>
          <a:xfrm>
            <a:off x="819849" y="926068"/>
            <a:ext cx="3724096" cy="461665"/>
          </a:xfrm>
          <a:prstGeom prst="rect">
            <a:avLst/>
          </a:prstGeom>
        </p:spPr>
        <p:txBody>
          <a:bodyPr wrap="none">
            <a:spAutoFit/>
          </a:bodyPr>
          <a:lstStyle/>
          <a:p>
            <a:r>
              <a:rPr lang="en-US" sz="2400" spc="300" dirty="0">
                <a:solidFill>
                  <a:schemeClr val="bg1"/>
                </a:solidFill>
                <a:effectLst>
                  <a:glow rad="63500">
                    <a:schemeClr val="accent3">
                      <a:satMod val="175000"/>
                      <a:alpha val="40000"/>
                    </a:schemeClr>
                  </a:glow>
                </a:effectLst>
                <a:latin typeface="Lunch time Normal"/>
                <a:cs typeface="Lunch time Normal"/>
              </a:rPr>
              <a:t>WALKTHROUGH / SLIDES</a:t>
            </a:r>
          </a:p>
        </p:txBody>
      </p:sp>
      <p:pic>
        <p:nvPicPr>
          <p:cNvPr id="10" name="Picture 9" descr="7_RadarC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424322" y="1791117"/>
            <a:ext cx="1966995" cy="3871161"/>
          </a:xfrm>
          <a:prstGeom prst="rect">
            <a:avLst/>
          </a:prstGeom>
        </p:spPr>
      </p:pic>
      <p:pic>
        <p:nvPicPr>
          <p:cNvPr id="11" name="Picture 10" descr="8_RadarCa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676483" y="1791117"/>
            <a:ext cx="1966995" cy="3871161"/>
          </a:xfrm>
          <a:prstGeom prst="rect">
            <a:avLst/>
          </a:prstGeom>
        </p:spPr>
      </p:pic>
    </p:spTree>
    <p:extLst>
      <p:ext uri="{BB962C8B-B14F-4D97-AF65-F5344CB8AC3E}">
        <p14:creationId xmlns:p14="http://schemas.microsoft.com/office/powerpoint/2010/main" val="420654551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21" name="Rectangle 20"/>
          <p:cNvSpPr/>
          <p:nvPr/>
        </p:nvSpPr>
        <p:spPr>
          <a:xfrm>
            <a:off x="4197326" y="5791200"/>
            <a:ext cx="582499" cy="369332"/>
          </a:xfrm>
          <a:prstGeom prst="rect">
            <a:avLst/>
          </a:prstGeom>
        </p:spPr>
        <p:txBody>
          <a:bodyPr wrap="none">
            <a:spAutoFit/>
          </a:bodyPr>
          <a:lstStyle/>
          <a:p>
            <a:r>
              <a:rPr lang="en-US" b="1" spc="300" dirty="0" smtClean="0">
                <a:solidFill>
                  <a:srgbClr val="FFFFFF"/>
                </a:solidFill>
                <a:latin typeface="Ebrima" panose="02000000000000000000" pitchFamily="2" charset="0"/>
                <a:ea typeface="Ebrima" panose="02000000000000000000" pitchFamily="2" charset="0"/>
                <a:cs typeface="Ebrima" panose="02000000000000000000" pitchFamily="2" charset="0"/>
              </a:rPr>
              <a:t>9/9</a:t>
            </a:r>
            <a:endParaRPr lang="en-US" b="1" spc="300"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8" name="Rectangle 17"/>
          <p:cNvSpPr/>
          <p:nvPr/>
        </p:nvSpPr>
        <p:spPr>
          <a:xfrm>
            <a:off x="819849" y="926068"/>
            <a:ext cx="3724096" cy="461665"/>
          </a:xfrm>
          <a:prstGeom prst="rect">
            <a:avLst/>
          </a:prstGeom>
        </p:spPr>
        <p:txBody>
          <a:bodyPr wrap="none">
            <a:spAutoFit/>
          </a:bodyPr>
          <a:lstStyle/>
          <a:p>
            <a:r>
              <a:rPr lang="en-US" sz="2400" spc="300" dirty="0">
                <a:solidFill>
                  <a:schemeClr val="bg1"/>
                </a:solidFill>
                <a:effectLst>
                  <a:glow rad="63500">
                    <a:schemeClr val="accent3">
                      <a:satMod val="175000"/>
                      <a:alpha val="40000"/>
                    </a:schemeClr>
                  </a:glow>
                </a:effectLst>
                <a:latin typeface="Lunch time Normal"/>
                <a:cs typeface="Lunch time Normal"/>
              </a:rPr>
              <a:t>WALKTHROUGH / SLIDES</a:t>
            </a:r>
          </a:p>
        </p:txBody>
      </p:sp>
      <p:pic>
        <p:nvPicPr>
          <p:cNvPr id="10" name="Picture 9" descr="7_RadarC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381968" y="1384645"/>
            <a:ext cx="2380065" cy="4684105"/>
          </a:xfrm>
          <a:prstGeom prst="rect">
            <a:avLst/>
          </a:prstGeom>
        </p:spPr>
      </p:pic>
      <p:pic>
        <p:nvPicPr>
          <p:cNvPr id="2" name="Picture 1" descr="9_RadarC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5600" y="2770084"/>
            <a:ext cx="3200399" cy="1913227"/>
          </a:xfrm>
          <a:prstGeom prst="rect">
            <a:avLst/>
          </a:prstGeom>
        </p:spPr>
      </p:pic>
    </p:spTree>
    <p:extLst>
      <p:ext uri="{BB962C8B-B14F-4D97-AF65-F5344CB8AC3E}">
        <p14:creationId xmlns:p14="http://schemas.microsoft.com/office/powerpoint/2010/main" val="217061722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12" name="Rectangle 11"/>
          <p:cNvSpPr/>
          <p:nvPr/>
        </p:nvSpPr>
        <p:spPr>
          <a:xfrm>
            <a:off x="819849" y="926068"/>
            <a:ext cx="3621504" cy="461665"/>
          </a:xfrm>
          <a:prstGeom prst="rect">
            <a:avLst/>
          </a:prstGeom>
        </p:spPr>
        <p:txBody>
          <a:bodyPr wrap="none">
            <a:spAutoFit/>
          </a:bodyPr>
          <a:lstStyle/>
          <a:p>
            <a:r>
              <a:rPr lang="en-US" sz="2400" spc="300" dirty="0">
                <a:solidFill>
                  <a:schemeClr val="bg1"/>
                </a:solidFill>
                <a:effectLst>
                  <a:glow rad="63500">
                    <a:schemeClr val="accent3">
                      <a:satMod val="175000"/>
                      <a:alpha val="40000"/>
                    </a:schemeClr>
                  </a:glow>
                </a:effectLst>
                <a:latin typeface="Lunch time Normal"/>
                <a:cs typeface="Lunch time Normal"/>
              </a:rPr>
              <a:t>WALKTHROUGH / VIDEO </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4" name="Picture 3" descr="vi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200" y="1828800"/>
            <a:ext cx="6197600" cy="4114800"/>
          </a:xfrm>
          <a:prstGeom prst="rect">
            <a:avLst/>
          </a:prstGeom>
        </p:spPr>
      </p:pic>
    </p:spTree>
    <p:extLst>
      <p:ext uri="{BB962C8B-B14F-4D97-AF65-F5344CB8AC3E}">
        <p14:creationId xmlns:p14="http://schemas.microsoft.com/office/powerpoint/2010/main" val="237416213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17" y="-38100"/>
            <a:ext cx="9230517" cy="6934200"/>
          </a:xfrm>
          <a:prstGeom prst="rect">
            <a:avLst/>
          </a:prstGeom>
        </p:spPr>
      </p:pic>
      <p:pic>
        <p:nvPicPr>
          <p:cNvPr id="10" name="Picture 9"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1203129" y="3013502"/>
            <a:ext cx="6737742" cy="830997"/>
          </a:xfrm>
          <a:prstGeom prst="rect">
            <a:avLst/>
          </a:prstGeom>
        </p:spPr>
        <p:txBody>
          <a:bodyPr wrap="none">
            <a:spAutoFit/>
          </a:bodyPr>
          <a:lstStyle/>
          <a:p>
            <a:r>
              <a:rPr lang="en-US" sz="4800" spc="600" dirty="0">
                <a:solidFill>
                  <a:schemeClr val="bg1"/>
                </a:solidFill>
                <a:effectLst>
                  <a:glow rad="63500">
                    <a:schemeClr val="accent3">
                      <a:satMod val="175000"/>
                      <a:alpha val="40000"/>
                    </a:schemeClr>
                  </a:glow>
                </a:effectLst>
                <a:latin typeface="Lunch time Normal"/>
                <a:cs typeface="Lunch time Normal"/>
              </a:rPr>
              <a:t>DEVELOPMENT PROCESS</a:t>
            </a:r>
          </a:p>
        </p:txBody>
      </p:sp>
    </p:spTree>
    <p:extLst>
      <p:ext uri="{BB962C8B-B14F-4D97-AF65-F5344CB8AC3E}">
        <p14:creationId xmlns:p14="http://schemas.microsoft.com/office/powerpoint/2010/main" val="6821224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pic>
        <p:nvPicPr>
          <p:cNvPr id="25" name="Picture 24"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87" y="6210300"/>
            <a:ext cx="9144000" cy="403412"/>
          </a:xfrm>
          <a:prstGeom prst="rect">
            <a:avLst/>
          </a:prstGeom>
        </p:spPr>
      </p:pic>
      <p:sp>
        <p:nvSpPr>
          <p:cNvPr id="8" name="Rectangle 7"/>
          <p:cNvSpPr/>
          <p:nvPr/>
        </p:nvSpPr>
        <p:spPr>
          <a:xfrm>
            <a:off x="819849" y="926068"/>
            <a:ext cx="2762295"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SPECIFICATIONS</a:t>
            </a:r>
          </a:p>
        </p:txBody>
      </p:sp>
      <p:sp>
        <p:nvSpPr>
          <p:cNvPr id="12" name="Rectangle 11"/>
          <p:cNvSpPr/>
          <p:nvPr/>
        </p:nvSpPr>
        <p:spPr>
          <a:xfrm>
            <a:off x="1394812" y="5124655"/>
            <a:ext cx="2377574"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Adobe </a:t>
            </a:r>
            <a:r>
              <a:rPr lang="en-US" b="1" dirty="0" err="1" smtClean="0">
                <a:solidFill>
                  <a:srgbClr val="FFFFFF"/>
                </a:solidFill>
                <a:latin typeface="Ebrima" panose="02000000000000000000" pitchFamily="2" charset="0"/>
                <a:ea typeface="Ebrima" panose="02000000000000000000" pitchFamily="2" charset="0"/>
                <a:cs typeface="Ebrima" panose="02000000000000000000" pitchFamily="2" charset="0"/>
              </a:rPr>
              <a:t>Indesign</a:t>
            </a:r>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  CC</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3" name="Rectangle 12"/>
          <p:cNvSpPr/>
          <p:nvPr/>
        </p:nvSpPr>
        <p:spPr>
          <a:xfrm>
            <a:off x="5043805" y="2286000"/>
            <a:ext cx="1107996"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CODING</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4" name="Rectangle 13"/>
          <p:cNvSpPr/>
          <p:nvPr/>
        </p:nvSpPr>
        <p:spPr>
          <a:xfrm>
            <a:off x="1394812" y="3760609"/>
            <a:ext cx="2493103"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Adobe Illustrator  CC</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5" name="Rectangle 14"/>
          <p:cNvSpPr/>
          <p:nvPr/>
        </p:nvSpPr>
        <p:spPr>
          <a:xfrm>
            <a:off x="1405325" y="4442632"/>
            <a:ext cx="2031438"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Adobe Flash  CC</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6" name="Rectangle 15"/>
          <p:cNvSpPr/>
          <p:nvPr/>
        </p:nvSpPr>
        <p:spPr>
          <a:xfrm>
            <a:off x="5490492" y="5124655"/>
            <a:ext cx="2702745"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Adobe Aftereffects  CC</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7" name="Rectangle 16"/>
          <p:cNvSpPr/>
          <p:nvPr/>
        </p:nvSpPr>
        <p:spPr>
          <a:xfrm>
            <a:off x="5490492" y="3078586"/>
            <a:ext cx="968535"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HTML5</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8" name="Rectangle 17"/>
          <p:cNvSpPr/>
          <p:nvPr/>
        </p:nvSpPr>
        <p:spPr>
          <a:xfrm>
            <a:off x="5490492" y="3755379"/>
            <a:ext cx="787671"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CSS3</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19" name="Rectangle 18"/>
          <p:cNvSpPr/>
          <p:nvPr/>
        </p:nvSpPr>
        <p:spPr>
          <a:xfrm>
            <a:off x="5501005" y="4440017"/>
            <a:ext cx="1612603" cy="369332"/>
          </a:xfrm>
          <a:prstGeom prst="rect">
            <a:avLst/>
          </a:prstGeom>
        </p:spPr>
        <p:txBody>
          <a:bodyPr wrap="none">
            <a:spAutoFit/>
          </a:bodyPr>
          <a:lstStyle/>
          <a:p>
            <a:r>
              <a:rPr lang="en-US" b="1" dirty="0">
                <a:solidFill>
                  <a:srgbClr val="FFFFFF"/>
                </a:solidFill>
                <a:latin typeface="Ebrima" panose="02000000000000000000" pitchFamily="2" charset="0"/>
                <a:ea typeface="Ebrima" panose="02000000000000000000" pitchFamily="2" charset="0"/>
                <a:cs typeface="Ebrima" panose="02000000000000000000" pitchFamily="2" charset="0"/>
              </a:rPr>
              <a:t>JAVASCRIPT</a:t>
            </a:r>
          </a:p>
        </p:txBody>
      </p:sp>
      <p:sp>
        <p:nvSpPr>
          <p:cNvPr id="20" name="Rectangle 19"/>
          <p:cNvSpPr/>
          <p:nvPr/>
        </p:nvSpPr>
        <p:spPr>
          <a:xfrm>
            <a:off x="1394812" y="3078586"/>
            <a:ext cx="2569634"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Adobe Photoshop CC</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sp>
        <p:nvSpPr>
          <p:cNvPr id="21" name="Rectangle 20"/>
          <p:cNvSpPr/>
          <p:nvPr/>
        </p:nvSpPr>
        <p:spPr>
          <a:xfrm>
            <a:off x="994692" y="2286000"/>
            <a:ext cx="1988921" cy="369332"/>
          </a:xfrm>
          <a:prstGeom prst="rect">
            <a:avLst/>
          </a:prstGeom>
        </p:spPr>
        <p:txBody>
          <a:bodyPr wrap="none">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VISUAL DESIGN</a:t>
            </a:r>
            <a:endParaRPr lang="en-US" b="1" dirty="0">
              <a:solidFill>
                <a:srgbClr val="FFFFFF"/>
              </a:solidFill>
              <a:latin typeface="Ebrima" panose="02000000000000000000" pitchFamily="2" charset="0"/>
              <a:ea typeface="Ebrima" panose="02000000000000000000" pitchFamily="2" charset="0"/>
              <a:cs typeface="Ebrima" panose="02000000000000000000" pitchFamily="2" charset="0"/>
            </a:endParaRPr>
          </a:p>
        </p:txBody>
      </p:sp>
      <p:pic>
        <p:nvPicPr>
          <p:cNvPr id="5122"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217" b="98261" l="6723" r="94958"/>
                    </a14:imgEffect>
                  </a14:imgLayer>
                </a14:imgProps>
              </a:ext>
              <a:ext uri="{28A0092B-C50C-407E-A947-70E740481C1C}">
                <a14:useLocalDpi xmlns:a14="http://schemas.microsoft.com/office/drawing/2010/main" val="0"/>
              </a:ext>
            </a:extLst>
          </a:blip>
          <a:srcRect/>
          <a:stretch>
            <a:fillRect/>
          </a:stretch>
        </p:blipFill>
        <p:spPr bwMode="auto">
          <a:xfrm>
            <a:off x="494536" y="3007752"/>
            <a:ext cx="528774" cy="51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348" b="88696" l="7018" r="93860"/>
                    </a14:imgEffect>
                  </a14:imgLayer>
                </a14:imgProps>
              </a:ext>
              <a:ext uri="{28A0092B-C50C-407E-A947-70E740481C1C}">
                <a14:useLocalDpi xmlns:a14="http://schemas.microsoft.com/office/drawing/2010/main" val="0"/>
              </a:ext>
            </a:extLst>
          </a:blip>
          <a:srcRect/>
          <a:stretch>
            <a:fillRect/>
          </a:stretch>
        </p:blipFill>
        <p:spPr bwMode="auto">
          <a:xfrm>
            <a:off x="505645" y="3720631"/>
            <a:ext cx="506557" cy="51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6195" b="91150" l="7500" r="87500">
                        <a14:backgroundMark x1="15833" y1="28319" x2="15833" y2="28319"/>
                        <a14:backgroundMark x1="14167" y1="60177" x2="14167" y2="60177"/>
                      </a14:backgroundRemoval>
                    </a14:imgEffect>
                  </a14:imgLayer>
                </a14:imgProps>
              </a:ext>
              <a:ext uri="{28A0092B-C50C-407E-A947-70E740481C1C}">
                <a14:useLocalDpi xmlns:a14="http://schemas.microsoft.com/office/drawing/2010/main" val="0"/>
              </a:ext>
            </a:extLst>
          </a:blip>
          <a:srcRect/>
          <a:stretch>
            <a:fillRect/>
          </a:stretch>
        </p:blipFill>
        <p:spPr bwMode="auto">
          <a:xfrm>
            <a:off x="492314" y="5058264"/>
            <a:ext cx="533219" cy="50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4386" b="97368" l="0" r="97248"/>
                    </a14:imgEffect>
                  </a14:imgLayer>
                </a14:imgProps>
              </a:ext>
              <a:ext uri="{28A0092B-C50C-407E-A947-70E740481C1C}">
                <a14:useLocalDpi xmlns:a14="http://schemas.microsoft.com/office/drawing/2010/main" val="0"/>
              </a:ext>
            </a:extLst>
          </a:blip>
          <a:srcRect/>
          <a:stretch>
            <a:fillRect/>
          </a:stretch>
        </p:blipFill>
        <p:spPr bwMode="auto">
          <a:xfrm>
            <a:off x="4544860" y="5056043"/>
            <a:ext cx="484340" cy="506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141" t="2253" b="1"/>
          <a:stretch/>
        </p:blipFill>
        <p:spPr bwMode="auto">
          <a:xfrm>
            <a:off x="533400" y="4429125"/>
            <a:ext cx="435313" cy="41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8" name="Picture 8"/>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17791" b="99387" l="4800" r="94400">
                        <a14:foregroundMark x1="35200" y1="49693" x2="35200" y2="49693"/>
                        <a14:foregroundMark x1="35200" y1="56442" x2="35200" y2="56442"/>
                        <a14:foregroundMark x1="53600" y1="54601" x2="53600" y2="54601"/>
                        <a14:foregroundMark x1="67200" y1="53988" x2="67200" y2="53988"/>
                        <a14:foregroundMark x1="67200" y1="66871" x2="67200" y2="66871"/>
                        <a14:foregroundMark x1="52000" y1="74847" x2="52000" y2="74847"/>
                        <a14:foregroundMark x1="36800" y1="72393" x2="36800" y2="72393"/>
                        <a14:foregroundMark x1="34400" y1="39264" x2="34400" y2="39264"/>
                        <a14:foregroundMark x1="40000" y1="34356" x2="40000" y2="34356"/>
                        <a14:foregroundMark x1="62400" y1="33742" x2="62400" y2="33742"/>
                        <a14:foregroundMark x1="69600" y1="43558" x2="69600" y2="43558"/>
                      </a14:backgroundRemoval>
                    </a14:imgEffect>
                  </a14:imgLayer>
                </a14:imgProps>
              </a:ext>
              <a:ext uri="{28A0092B-C50C-407E-A947-70E740481C1C}">
                <a14:useLocalDpi xmlns:a14="http://schemas.microsoft.com/office/drawing/2010/main" val="0"/>
              </a:ext>
            </a:extLst>
          </a:blip>
          <a:srcRect t="19524"/>
          <a:stretch/>
        </p:blipFill>
        <p:spPr bwMode="auto">
          <a:xfrm>
            <a:off x="4557512" y="4375226"/>
            <a:ext cx="459037" cy="481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9" name="Picture 9"/>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backgroundRemoval t="23649" b="97973" l="8333" r="89815"/>
                    </a14:imgEffect>
                  </a14:imgLayer>
                </a14:imgProps>
              </a:ext>
              <a:ext uri="{28A0092B-C50C-407E-A947-70E740481C1C}">
                <a14:useLocalDpi xmlns:a14="http://schemas.microsoft.com/office/drawing/2010/main" val="0"/>
              </a:ext>
            </a:extLst>
          </a:blip>
          <a:srcRect t="22633"/>
          <a:stretch/>
        </p:blipFill>
        <p:spPr bwMode="auto">
          <a:xfrm>
            <a:off x="4563020" y="3701652"/>
            <a:ext cx="448021" cy="474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0" name="Picture 10"/>
          <p:cNvPicPr>
            <a:picLocks noChangeAspect="1" noChangeArrowheads="1"/>
          </p:cNvPicPr>
          <p:nvPr/>
        </p:nvPicPr>
        <p:blipFill rotWithShape="1">
          <a:blip r:embed="rId17" cstate="print">
            <a:extLst>
              <a:ext uri="{BEBA8EAE-BF5A-486C-A8C5-ECC9F3942E4B}">
                <a14:imgProps xmlns:a14="http://schemas.microsoft.com/office/drawing/2010/main">
                  <a14:imgLayer r:embed="rId18">
                    <a14:imgEffect>
                      <a14:backgroundRemoval t="20548" b="100000" l="1010" r="100000"/>
                    </a14:imgEffect>
                  </a14:imgLayer>
                </a14:imgProps>
              </a:ext>
              <a:ext uri="{28A0092B-C50C-407E-A947-70E740481C1C}">
                <a14:useLocalDpi xmlns:a14="http://schemas.microsoft.com/office/drawing/2010/main" val="0"/>
              </a:ext>
            </a:extLst>
          </a:blip>
          <a:srcRect t="21015"/>
          <a:stretch/>
        </p:blipFill>
        <p:spPr bwMode="auto">
          <a:xfrm>
            <a:off x="4581382" y="3023954"/>
            <a:ext cx="411297" cy="478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743200" y="5934944"/>
            <a:ext cx="4572000" cy="369332"/>
          </a:xfrm>
          <a:prstGeom prst="rect">
            <a:avLst/>
          </a:prstGeom>
        </p:spPr>
        <p:txBody>
          <a:bodyPr>
            <a:spAutoFit/>
          </a:bodyPr>
          <a:lstStyle/>
          <a:p>
            <a:r>
              <a:rPr lang="en-US" b="1" dirty="0" smtClean="0">
                <a:solidFill>
                  <a:srgbClr val="FFFFFF"/>
                </a:solidFill>
                <a:latin typeface="Ebrima" panose="02000000000000000000" pitchFamily="2" charset="0"/>
                <a:ea typeface="Ebrima" panose="02000000000000000000" pitchFamily="2" charset="0"/>
                <a:cs typeface="Ebrima" panose="02000000000000000000" pitchFamily="2" charset="0"/>
              </a:rPr>
              <a:t>Focus:- UX </a:t>
            </a:r>
            <a:r>
              <a:rPr lang="en-US" b="1" dirty="0">
                <a:solidFill>
                  <a:srgbClr val="FFFFFF"/>
                </a:solidFill>
                <a:latin typeface="Ebrima" panose="02000000000000000000" pitchFamily="2" charset="0"/>
                <a:ea typeface="Ebrima" panose="02000000000000000000" pitchFamily="2" charset="0"/>
                <a:cs typeface="Ebrima" panose="02000000000000000000" pitchFamily="2" charset="0"/>
              </a:rPr>
              <a:t>/ Coding</a:t>
            </a:r>
          </a:p>
        </p:txBody>
      </p:sp>
    </p:spTree>
    <p:extLst>
      <p:ext uri="{BB962C8B-B14F-4D97-AF65-F5344CB8AC3E}">
        <p14:creationId xmlns:p14="http://schemas.microsoft.com/office/powerpoint/2010/main" val="9019503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pic>
        <p:nvPicPr>
          <p:cNvPr id="7" name="Picture 6"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7" y="6210300"/>
            <a:ext cx="9144000" cy="403412"/>
          </a:xfrm>
          <a:prstGeom prst="rect">
            <a:avLst/>
          </a:prstGeom>
        </p:spPr>
      </p:pic>
      <p:sp>
        <p:nvSpPr>
          <p:cNvPr id="9" name="Rectangle 8"/>
          <p:cNvSpPr/>
          <p:nvPr/>
        </p:nvSpPr>
        <p:spPr>
          <a:xfrm>
            <a:off x="819849" y="926068"/>
            <a:ext cx="2749471"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DATA DIAGRAM</a:t>
            </a:r>
          </a:p>
        </p:txBody>
      </p:sp>
      <p:pic>
        <p:nvPicPr>
          <p:cNvPr id="3" name="Picture 2" descr="tech.ps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455" y="1866900"/>
            <a:ext cx="8151091" cy="3810000"/>
          </a:xfrm>
          <a:prstGeom prst="rect">
            <a:avLst/>
          </a:prstGeom>
        </p:spPr>
      </p:pic>
    </p:spTree>
    <p:extLst>
      <p:ext uri="{BB962C8B-B14F-4D97-AF65-F5344CB8AC3E}">
        <p14:creationId xmlns:p14="http://schemas.microsoft.com/office/powerpoint/2010/main" val="3760912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8" name="Rectangle 7"/>
          <p:cNvSpPr/>
          <p:nvPr/>
        </p:nvSpPr>
        <p:spPr>
          <a:xfrm>
            <a:off x="1117479" y="3881735"/>
            <a:ext cx="3149721" cy="461665"/>
          </a:xfrm>
          <a:prstGeom prst="rect">
            <a:avLst/>
          </a:prstGeom>
        </p:spPr>
        <p:txBody>
          <a:bodyPr wrap="none">
            <a:spAutoFit/>
          </a:bodyPr>
          <a:lstStyle/>
          <a:p>
            <a:r>
              <a:rPr lang="en-US" sz="2400" b="1" spc="300" dirty="0">
                <a:solidFill>
                  <a:schemeClr val="bg1"/>
                </a:solidFill>
              </a:rPr>
              <a:t>From Saudi Arabia</a:t>
            </a:r>
          </a:p>
        </p:txBody>
      </p:sp>
      <p:sp>
        <p:nvSpPr>
          <p:cNvPr id="13" name="Rectangle 12"/>
          <p:cNvSpPr/>
          <p:nvPr/>
        </p:nvSpPr>
        <p:spPr>
          <a:xfrm>
            <a:off x="819849" y="926068"/>
            <a:ext cx="1838965" cy="800219"/>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ABOUT ME </a:t>
            </a:r>
          </a:p>
          <a:p>
            <a:r>
              <a:rPr lang="en-US" b="1" spc="300" dirty="0" smtClean="0">
                <a:latin typeface="moderna" panose="00000400000000000000" pitchFamily="2" charset="0"/>
              </a:rPr>
              <a:t> </a:t>
            </a:r>
            <a:endParaRPr lang="en-US" b="1" dirty="0"/>
          </a:p>
        </p:txBody>
      </p:sp>
      <p:pic>
        <p:nvPicPr>
          <p:cNvPr id="4" name="Picture 3" descr="naif.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4200" y="-39262"/>
            <a:ext cx="9276903" cy="6880370"/>
          </a:xfrm>
          <a:prstGeom prst="rect">
            <a:avLst/>
          </a:prstGeom>
        </p:spPr>
      </p:pic>
      <p:pic>
        <p:nvPicPr>
          <p:cNvPr id="14" name="Picture 13" descr="unberLin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9" name="Rectangle 8"/>
          <p:cNvSpPr/>
          <p:nvPr/>
        </p:nvSpPr>
        <p:spPr>
          <a:xfrm>
            <a:off x="1143000" y="2362200"/>
            <a:ext cx="2228044" cy="461665"/>
          </a:xfrm>
          <a:prstGeom prst="rect">
            <a:avLst/>
          </a:prstGeom>
        </p:spPr>
        <p:txBody>
          <a:bodyPr wrap="none">
            <a:spAutoFit/>
          </a:bodyPr>
          <a:lstStyle/>
          <a:p>
            <a:r>
              <a:rPr lang="en-US" sz="2400" b="1" spc="300" dirty="0" err="1">
                <a:solidFill>
                  <a:schemeClr val="bg1"/>
                </a:solidFill>
              </a:rPr>
              <a:t>Naif</a:t>
            </a:r>
            <a:r>
              <a:rPr lang="en-US" sz="2400" b="1" spc="300" dirty="0">
                <a:solidFill>
                  <a:schemeClr val="bg1"/>
                </a:solidFill>
              </a:rPr>
              <a:t> </a:t>
            </a:r>
            <a:r>
              <a:rPr lang="en-US" sz="2400" b="1" spc="300" dirty="0" err="1">
                <a:solidFill>
                  <a:schemeClr val="bg1"/>
                </a:solidFill>
              </a:rPr>
              <a:t>Tamaihi</a:t>
            </a:r>
            <a:endParaRPr lang="en-US" sz="2400" b="1" spc="300" dirty="0">
              <a:solidFill>
                <a:schemeClr val="bg1"/>
              </a:solidFill>
            </a:endParaRPr>
          </a:p>
        </p:txBody>
      </p:sp>
      <p:sp>
        <p:nvSpPr>
          <p:cNvPr id="10" name="Rectangle 9"/>
          <p:cNvSpPr/>
          <p:nvPr/>
        </p:nvSpPr>
        <p:spPr>
          <a:xfrm>
            <a:off x="1146592" y="3195935"/>
            <a:ext cx="2222483" cy="461665"/>
          </a:xfrm>
          <a:prstGeom prst="rect">
            <a:avLst/>
          </a:prstGeom>
        </p:spPr>
        <p:txBody>
          <a:bodyPr wrap="none">
            <a:spAutoFit/>
          </a:bodyPr>
          <a:lstStyle/>
          <a:p>
            <a:r>
              <a:rPr lang="en-US" sz="2400" b="1" spc="300" dirty="0">
                <a:solidFill>
                  <a:schemeClr val="bg1"/>
                </a:solidFill>
              </a:rPr>
              <a:t>Web </a:t>
            </a:r>
            <a:r>
              <a:rPr lang="en-US" sz="2400" b="1" spc="300" dirty="0" err="1">
                <a:solidFill>
                  <a:schemeClr val="bg1"/>
                </a:solidFill>
              </a:rPr>
              <a:t>designe</a:t>
            </a:r>
            <a:endParaRPr lang="en-US" sz="2400" b="1" spc="300" dirty="0">
              <a:solidFill>
                <a:schemeClr val="bg1"/>
              </a:solidFill>
            </a:endParaRPr>
          </a:p>
        </p:txBody>
      </p:sp>
      <p:sp>
        <p:nvSpPr>
          <p:cNvPr id="6" name="TextBox 5"/>
          <p:cNvSpPr txBox="1"/>
          <p:nvPr/>
        </p:nvSpPr>
        <p:spPr>
          <a:xfrm>
            <a:off x="-1662311" y="4377557"/>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353917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900" fill="hold"/>
                                        <p:tgtEl>
                                          <p:spTgt spid="13"/>
                                        </p:tgtEl>
                                        <p:attrNameLst>
                                          <p:attrName>ppt_x</p:attrName>
                                        </p:attrNameLst>
                                      </p:cBhvr>
                                      <p:tavLst>
                                        <p:tav tm="0">
                                          <p:val>
                                            <p:strVal val="0-#ppt_w/2"/>
                                          </p:val>
                                        </p:tav>
                                        <p:tav tm="100000">
                                          <p:val>
                                            <p:strVal val="#ppt_x"/>
                                          </p:val>
                                        </p:tav>
                                      </p:tavLst>
                                    </p:anim>
                                    <p:anim calcmode="lin" valueType="num">
                                      <p:cBhvr additive="base">
                                        <p:cTn id="8" dur="9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pic>
        <p:nvPicPr>
          <p:cNvPr id="23" name="Picture 22" descr="gMa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981200"/>
            <a:ext cx="2078182" cy="4082893"/>
          </a:xfrm>
          <a:prstGeom prst="rect">
            <a:avLst/>
          </a:prstGeom>
        </p:spPr>
      </p:pic>
      <p:pic>
        <p:nvPicPr>
          <p:cNvPr id="19" name="Picture 18" descr="unberLin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387" y="6210300"/>
            <a:ext cx="9144000" cy="403412"/>
          </a:xfrm>
          <a:prstGeom prst="rect">
            <a:avLst/>
          </a:prstGeom>
        </p:spPr>
      </p:pic>
      <p:sp>
        <p:nvSpPr>
          <p:cNvPr id="2" name="Rectangle 1"/>
          <p:cNvSpPr/>
          <p:nvPr/>
        </p:nvSpPr>
        <p:spPr>
          <a:xfrm>
            <a:off x="3657601" y="3352800"/>
            <a:ext cx="5181600" cy="1754326"/>
          </a:xfrm>
          <a:prstGeom prst="rect">
            <a:avLst/>
          </a:prstGeom>
        </p:spPr>
        <p:txBody>
          <a:bodyPr wrap="square">
            <a:spAutoFit/>
          </a:bodyPr>
          <a:lstStyle/>
          <a:p>
            <a:r>
              <a:rPr lang="en-US" dirty="0">
                <a:solidFill>
                  <a:srgbClr val="FFFFFF"/>
                </a:solidFill>
              </a:rPr>
              <a:t>The Google Maps API is more than a map for your apps. Explore demos of unique features that you can use in your apps today</a:t>
            </a:r>
            <a:r>
              <a:rPr lang="en-US" dirty="0" smtClean="0">
                <a:solidFill>
                  <a:srgbClr val="FFFFFF"/>
                </a:solidFill>
              </a:rPr>
              <a:t>!</a:t>
            </a:r>
          </a:p>
          <a:p>
            <a:r>
              <a:rPr lang="en-US" dirty="0">
                <a:solidFill>
                  <a:srgbClr val="FFFFFF"/>
                </a:solidFill>
              </a:rPr>
              <a:t>With more than 95 million places globally, served up and quick and fresh, the Google Places API adds location context to your apps.</a:t>
            </a:r>
          </a:p>
        </p:txBody>
      </p:sp>
      <p:sp>
        <p:nvSpPr>
          <p:cNvPr id="3" name="Rectangle 2"/>
          <p:cNvSpPr/>
          <p:nvPr/>
        </p:nvSpPr>
        <p:spPr>
          <a:xfrm>
            <a:off x="3763032" y="2743200"/>
            <a:ext cx="1494768" cy="369332"/>
          </a:xfrm>
          <a:prstGeom prst="rect">
            <a:avLst/>
          </a:prstGeom>
        </p:spPr>
        <p:txBody>
          <a:bodyPr wrap="none">
            <a:spAutoFit/>
          </a:bodyPr>
          <a:lstStyle/>
          <a:p>
            <a:r>
              <a:rPr lang="en-US" b="1" dirty="0">
                <a:solidFill>
                  <a:srgbClr val="FFFFFF"/>
                </a:solidFill>
              </a:rPr>
              <a:t>Google Maps </a:t>
            </a:r>
          </a:p>
        </p:txBody>
      </p:sp>
      <p:pic>
        <p:nvPicPr>
          <p:cNvPr id="2050"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065" t="5661" r="8392" b="24335"/>
          <a:stretch/>
        </p:blipFill>
        <p:spPr bwMode="auto">
          <a:xfrm>
            <a:off x="3831525" y="1790915"/>
            <a:ext cx="835188" cy="839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13"/>
          <p:cNvSpPr/>
          <p:nvPr/>
        </p:nvSpPr>
        <p:spPr>
          <a:xfrm>
            <a:off x="533400" y="3429000"/>
            <a:ext cx="2050602" cy="2050602"/>
          </a:xfrm>
          <a:prstGeom prst="ellipse">
            <a:avLst/>
          </a:prstGeom>
          <a:noFill/>
          <a:ln w="76200">
            <a:solidFill>
              <a:srgbClr val="008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n>
                <a:solidFill>
                  <a:schemeClr val="accent3"/>
                </a:solidFill>
              </a:ln>
            </a:endParaRPr>
          </a:p>
        </p:txBody>
      </p:sp>
      <p:cxnSp>
        <p:nvCxnSpPr>
          <p:cNvPr id="15" name="Straight Arrow Connector 14"/>
          <p:cNvCxnSpPr>
            <a:stCxn id="14" idx="7"/>
          </p:cNvCxnSpPr>
          <p:nvPr/>
        </p:nvCxnSpPr>
        <p:spPr>
          <a:xfrm flipV="1">
            <a:off x="2283698" y="2667000"/>
            <a:ext cx="1221502" cy="1062304"/>
          </a:xfrm>
          <a:prstGeom prst="straightConnector1">
            <a:avLst/>
          </a:prstGeom>
          <a:ln w="76200">
            <a:solidFill>
              <a:srgbClr val="008000"/>
            </a:solidFill>
            <a:tailEnd type="arrow"/>
          </a:ln>
        </p:spPr>
        <p:style>
          <a:lnRef idx="1">
            <a:schemeClr val="accent2"/>
          </a:lnRef>
          <a:fillRef idx="0">
            <a:schemeClr val="accent2"/>
          </a:fillRef>
          <a:effectRef idx="0">
            <a:schemeClr val="accent2"/>
          </a:effectRef>
          <a:fontRef idx="minor">
            <a:schemeClr val="tx1"/>
          </a:fontRef>
        </p:style>
      </p:cxnSp>
      <p:sp>
        <p:nvSpPr>
          <p:cNvPr id="21" name="Rectangle 20"/>
          <p:cNvSpPr/>
          <p:nvPr/>
        </p:nvSpPr>
        <p:spPr>
          <a:xfrm>
            <a:off x="819849" y="926068"/>
            <a:ext cx="2749471"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DATA DIAGRAM</a:t>
            </a:r>
          </a:p>
        </p:txBody>
      </p:sp>
    </p:spTree>
    <p:extLst>
      <p:ext uri="{BB962C8B-B14F-4D97-AF65-F5344CB8AC3E}">
        <p14:creationId xmlns:p14="http://schemas.microsoft.com/office/powerpoint/2010/main" val="8546513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pic>
        <p:nvPicPr>
          <p:cNvPr id="10" name="Picture 9"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87" y="6210300"/>
            <a:ext cx="9144000" cy="403412"/>
          </a:xfrm>
          <a:prstGeom prst="rect">
            <a:avLst/>
          </a:prstGeom>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9420" r="3623"/>
          <a:stretch/>
        </p:blipFill>
        <p:spPr bwMode="auto">
          <a:xfrm>
            <a:off x="819848" y="1828800"/>
            <a:ext cx="7485951"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819849" y="926068"/>
            <a:ext cx="2287806"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MOOD BOARD</a:t>
            </a:r>
          </a:p>
        </p:txBody>
      </p:sp>
      <p:pic>
        <p:nvPicPr>
          <p:cNvPr id="2" name="Picture 1" descr="moo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800" y="1828800"/>
            <a:ext cx="7493000" cy="4267200"/>
          </a:xfrm>
          <a:prstGeom prst="rect">
            <a:avLst/>
          </a:prstGeom>
        </p:spPr>
      </p:pic>
    </p:spTree>
    <p:extLst>
      <p:ext uri="{BB962C8B-B14F-4D97-AF65-F5344CB8AC3E}">
        <p14:creationId xmlns:p14="http://schemas.microsoft.com/office/powerpoint/2010/main" val="35704141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sp>
        <p:nvSpPr>
          <p:cNvPr id="11" name="Rectangle 10"/>
          <p:cNvSpPr/>
          <p:nvPr/>
        </p:nvSpPr>
        <p:spPr>
          <a:xfrm>
            <a:off x="819849" y="926068"/>
            <a:ext cx="1441420" cy="461665"/>
          </a:xfrm>
          <a:prstGeom prst="rect">
            <a:avLst/>
          </a:prstGeom>
        </p:spPr>
        <p:txBody>
          <a:bodyPr wrap="none">
            <a:spAutoFit/>
          </a:bodyPr>
          <a:lstStyle/>
          <a:p>
            <a:r>
              <a:rPr lang="en-US" sz="2400" spc="300" dirty="0" smtClean="0">
                <a:solidFill>
                  <a:schemeClr val="bg1"/>
                </a:solidFill>
                <a:effectLst>
                  <a:glow rad="63500">
                    <a:schemeClr val="accent3">
                      <a:satMod val="175000"/>
                      <a:alpha val="40000"/>
                    </a:schemeClr>
                  </a:glow>
                </a:effectLst>
                <a:latin typeface="Lunch time Normal"/>
                <a:cs typeface="Lunch time Normal"/>
              </a:rPr>
              <a:t>timeline</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3" name="Picture 2" descr="timel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09" y="2006600"/>
            <a:ext cx="7793182" cy="3937000"/>
          </a:xfrm>
          <a:prstGeom prst="rect">
            <a:avLst/>
          </a:prstGeom>
        </p:spPr>
      </p:pic>
    </p:spTree>
    <p:extLst>
      <p:ext uri="{BB962C8B-B14F-4D97-AF65-F5344CB8AC3E}">
        <p14:creationId xmlns:p14="http://schemas.microsoft.com/office/powerpoint/2010/main" val="4744665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17" y="-38100"/>
            <a:ext cx="9230517" cy="6934200"/>
          </a:xfrm>
          <a:prstGeom prst="rect">
            <a:avLst/>
          </a:prstGeom>
        </p:spPr>
      </p:pic>
      <p:sp>
        <p:nvSpPr>
          <p:cNvPr id="8" name="Rectangle 7"/>
          <p:cNvSpPr/>
          <p:nvPr/>
        </p:nvSpPr>
        <p:spPr>
          <a:xfrm>
            <a:off x="2971800" y="3152001"/>
            <a:ext cx="3121367" cy="830997"/>
          </a:xfrm>
          <a:prstGeom prst="rect">
            <a:avLst/>
          </a:prstGeom>
        </p:spPr>
        <p:txBody>
          <a:bodyPr wrap="none">
            <a:spAutoFit/>
          </a:bodyPr>
          <a:lstStyle/>
          <a:p>
            <a:r>
              <a:rPr lang="en-US" sz="4800" spc="600" dirty="0">
                <a:solidFill>
                  <a:schemeClr val="bg1"/>
                </a:solidFill>
                <a:effectLst>
                  <a:glow rad="63500">
                    <a:schemeClr val="accent3">
                      <a:satMod val="175000"/>
                      <a:alpha val="40000"/>
                    </a:schemeClr>
                  </a:glow>
                </a:effectLst>
                <a:latin typeface="Lunch time Normal"/>
                <a:cs typeface="Lunch time Normal"/>
              </a:rPr>
              <a:t>POTRFOLIO</a:t>
            </a:r>
          </a:p>
        </p:txBody>
      </p:sp>
      <p:pic>
        <p:nvPicPr>
          <p:cNvPr id="10" name="Picture 9"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Tree>
    <p:extLst>
      <p:ext uri="{BB962C8B-B14F-4D97-AF65-F5344CB8AC3E}">
        <p14:creationId xmlns:p14="http://schemas.microsoft.com/office/powerpoint/2010/main" val="5691485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sp>
        <p:nvSpPr>
          <p:cNvPr id="7" name="Rectangle 6"/>
          <p:cNvSpPr/>
          <p:nvPr/>
        </p:nvSpPr>
        <p:spPr>
          <a:xfrm>
            <a:off x="819849" y="926068"/>
            <a:ext cx="1672253" cy="461665"/>
          </a:xfrm>
          <a:prstGeom prst="rect">
            <a:avLst/>
          </a:prstGeom>
        </p:spPr>
        <p:txBody>
          <a:bodyPr wrap="none">
            <a:spAutoFit/>
          </a:bodyPr>
          <a:lstStyle/>
          <a:p>
            <a:r>
              <a:rPr lang="en-US" sz="2400" spc="300" dirty="0" smtClean="0">
                <a:solidFill>
                  <a:schemeClr val="bg1"/>
                </a:solidFill>
                <a:effectLst>
                  <a:glow rad="63500">
                    <a:schemeClr val="accent3">
                      <a:satMod val="175000"/>
                      <a:alpha val="40000"/>
                    </a:schemeClr>
                  </a:glow>
                </a:effectLst>
                <a:latin typeface="Lunch time Normal"/>
                <a:cs typeface="Lunch time Normal"/>
              </a:rPr>
              <a:t>Web tech</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3" name="Picture 2" descr="WNM_60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381" y="1692086"/>
            <a:ext cx="5975239" cy="4684105"/>
          </a:xfrm>
          <a:prstGeom prst="rect">
            <a:avLst/>
          </a:prstGeom>
        </p:spPr>
      </p:pic>
    </p:spTree>
    <p:extLst>
      <p:ext uri="{BB962C8B-B14F-4D97-AF65-F5344CB8AC3E}">
        <p14:creationId xmlns:p14="http://schemas.microsoft.com/office/powerpoint/2010/main" val="22688780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sp>
        <p:nvSpPr>
          <p:cNvPr id="7" name="Rectangle 6"/>
          <p:cNvSpPr/>
          <p:nvPr/>
        </p:nvSpPr>
        <p:spPr>
          <a:xfrm>
            <a:off x="819849" y="926068"/>
            <a:ext cx="1672253" cy="461665"/>
          </a:xfrm>
          <a:prstGeom prst="rect">
            <a:avLst/>
          </a:prstGeom>
        </p:spPr>
        <p:txBody>
          <a:bodyPr wrap="none">
            <a:spAutoFit/>
          </a:bodyPr>
          <a:lstStyle/>
          <a:p>
            <a:r>
              <a:rPr lang="en-US" sz="2400" spc="300" dirty="0" smtClean="0">
                <a:solidFill>
                  <a:schemeClr val="bg1"/>
                </a:solidFill>
                <a:effectLst>
                  <a:glow rad="63500">
                    <a:schemeClr val="accent3">
                      <a:satMod val="175000"/>
                      <a:alpha val="40000"/>
                    </a:schemeClr>
                  </a:glow>
                </a:effectLst>
                <a:latin typeface="Lunch time Normal"/>
                <a:cs typeface="Lunch time Normal"/>
              </a:rPr>
              <a:t>Web tech</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3" name="Picture 2" descr="WNM_60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4381" y="1692086"/>
            <a:ext cx="5975239" cy="4684105"/>
          </a:xfrm>
          <a:prstGeom prst="rect">
            <a:avLst/>
          </a:prstGeom>
        </p:spPr>
      </p:pic>
      <p:pic>
        <p:nvPicPr>
          <p:cNvPr id="2" name="Picture 1" descr="WNM_608_1.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6270" y="1676400"/>
            <a:ext cx="5851461" cy="4684105"/>
          </a:xfrm>
          <a:prstGeom prst="rect">
            <a:avLst/>
          </a:prstGeom>
        </p:spPr>
      </p:pic>
    </p:spTree>
    <p:extLst>
      <p:ext uri="{BB962C8B-B14F-4D97-AF65-F5344CB8AC3E}">
        <p14:creationId xmlns:p14="http://schemas.microsoft.com/office/powerpoint/2010/main" val="3281569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sp>
        <p:nvSpPr>
          <p:cNvPr id="7" name="Rectangle 6"/>
          <p:cNvSpPr/>
          <p:nvPr/>
        </p:nvSpPr>
        <p:spPr>
          <a:xfrm>
            <a:off x="819849" y="926068"/>
            <a:ext cx="1672253" cy="461665"/>
          </a:xfrm>
          <a:prstGeom prst="rect">
            <a:avLst/>
          </a:prstGeom>
        </p:spPr>
        <p:txBody>
          <a:bodyPr wrap="none">
            <a:spAutoFit/>
          </a:bodyPr>
          <a:lstStyle/>
          <a:p>
            <a:r>
              <a:rPr lang="en-US" sz="2400" spc="300" dirty="0" smtClean="0">
                <a:solidFill>
                  <a:schemeClr val="bg1"/>
                </a:solidFill>
                <a:effectLst>
                  <a:glow rad="63500">
                    <a:schemeClr val="accent3">
                      <a:satMod val="175000"/>
                      <a:alpha val="40000"/>
                    </a:schemeClr>
                  </a:glow>
                </a:effectLst>
                <a:latin typeface="Lunch time Normal"/>
                <a:cs typeface="Lunch time Normal"/>
              </a:rPr>
              <a:t>Web tech</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2" name="Picture 1" descr="Screen Shot 2014-05-14 at 12.53.37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989" y="1676400"/>
            <a:ext cx="6870023" cy="4481757"/>
          </a:xfrm>
          <a:prstGeom prst="rect">
            <a:avLst/>
          </a:prstGeom>
        </p:spPr>
      </p:pic>
    </p:spTree>
    <p:extLst>
      <p:ext uri="{BB962C8B-B14F-4D97-AF65-F5344CB8AC3E}">
        <p14:creationId xmlns:p14="http://schemas.microsoft.com/office/powerpoint/2010/main" val="3327569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sp>
        <p:nvSpPr>
          <p:cNvPr id="7" name="Rectangle 6"/>
          <p:cNvSpPr/>
          <p:nvPr/>
        </p:nvSpPr>
        <p:spPr>
          <a:xfrm>
            <a:off x="819849" y="926068"/>
            <a:ext cx="1672253" cy="461665"/>
          </a:xfrm>
          <a:prstGeom prst="rect">
            <a:avLst/>
          </a:prstGeom>
        </p:spPr>
        <p:txBody>
          <a:bodyPr wrap="none">
            <a:spAutoFit/>
          </a:bodyPr>
          <a:lstStyle/>
          <a:p>
            <a:r>
              <a:rPr lang="en-US" sz="2400" spc="300" dirty="0" smtClean="0">
                <a:solidFill>
                  <a:schemeClr val="bg1"/>
                </a:solidFill>
                <a:effectLst>
                  <a:glow rad="63500">
                    <a:schemeClr val="accent3">
                      <a:satMod val="175000"/>
                      <a:alpha val="40000"/>
                    </a:schemeClr>
                  </a:glow>
                </a:effectLst>
                <a:latin typeface="Lunch time Normal"/>
                <a:cs typeface="Lunch time Normal"/>
              </a:rPr>
              <a:t>Web tech</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6" name="Picture 5" descr="Screen Shot 2014-05-14 at 12.53.50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989" y="1670066"/>
            <a:ext cx="6870023" cy="4451252"/>
          </a:xfrm>
          <a:prstGeom prst="rect">
            <a:avLst/>
          </a:prstGeom>
        </p:spPr>
      </p:pic>
    </p:spTree>
    <p:extLst>
      <p:ext uri="{BB962C8B-B14F-4D97-AF65-F5344CB8AC3E}">
        <p14:creationId xmlns:p14="http://schemas.microsoft.com/office/powerpoint/2010/main" val="26128755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1" y="0"/>
            <a:ext cx="9230517" cy="6934200"/>
          </a:xfrm>
          <a:prstGeom prst="rect">
            <a:avLst/>
          </a:prstGeom>
        </p:spPr>
      </p:pic>
      <p:sp>
        <p:nvSpPr>
          <p:cNvPr id="7" name="Rectangle 6"/>
          <p:cNvSpPr/>
          <p:nvPr/>
        </p:nvSpPr>
        <p:spPr>
          <a:xfrm>
            <a:off x="819849" y="926068"/>
            <a:ext cx="1672253" cy="461665"/>
          </a:xfrm>
          <a:prstGeom prst="rect">
            <a:avLst/>
          </a:prstGeom>
        </p:spPr>
        <p:txBody>
          <a:bodyPr wrap="none">
            <a:spAutoFit/>
          </a:bodyPr>
          <a:lstStyle/>
          <a:p>
            <a:r>
              <a:rPr lang="en-US" sz="2400" spc="300" dirty="0" smtClean="0">
                <a:solidFill>
                  <a:schemeClr val="bg1"/>
                </a:solidFill>
                <a:effectLst>
                  <a:glow rad="63500">
                    <a:schemeClr val="accent3">
                      <a:satMod val="175000"/>
                      <a:alpha val="40000"/>
                    </a:schemeClr>
                  </a:glow>
                </a:effectLst>
                <a:latin typeface="Lunch time Normal"/>
                <a:cs typeface="Lunch time Normal"/>
              </a:rPr>
              <a:t>Web tech</a:t>
            </a:r>
            <a:endParaRPr lang="en-US" sz="2400" spc="300" dirty="0">
              <a:solidFill>
                <a:schemeClr val="bg1"/>
              </a:solidFill>
              <a:effectLst>
                <a:glow rad="63500">
                  <a:schemeClr val="accent3">
                    <a:satMod val="175000"/>
                    <a:alpha val="40000"/>
                  </a:schemeClr>
                </a:glow>
              </a:effectLst>
              <a:latin typeface="Lunch time Normal"/>
              <a:cs typeface="Lunch time Normal"/>
            </a:endParaRPr>
          </a:p>
        </p:txBody>
      </p:sp>
      <p:pic>
        <p:nvPicPr>
          <p:cNvPr id="8" name="Picture 7" descr="Screen Shot 2014-05-14 at 12.54.03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989" y="1637539"/>
            <a:ext cx="6870023" cy="4479160"/>
          </a:xfrm>
          <a:prstGeom prst="rect">
            <a:avLst/>
          </a:prstGeom>
        </p:spPr>
      </p:pic>
    </p:spTree>
    <p:extLst>
      <p:ext uri="{BB962C8B-B14F-4D97-AF65-F5344CB8AC3E}">
        <p14:creationId xmlns:p14="http://schemas.microsoft.com/office/powerpoint/2010/main" val="4848237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17" y="-38100"/>
            <a:ext cx="9230517" cy="6934200"/>
          </a:xfrm>
          <a:prstGeom prst="rect">
            <a:avLst/>
          </a:prstGeom>
        </p:spPr>
      </p:pic>
      <p:pic>
        <p:nvPicPr>
          <p:cNvPr id="10" name="Picture 9"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2579205" y="3152001"/>
            <a:ext cx="3595856" cy="830997"/>
          </a:xfrm>
          <a:prstGeom prst="rect">
            <a:avLst/>
          </a:prstGeom>
        </p:spPr>
        <p:txBody>
          <a:bodyPr wrap="none">
            <a:spAutoFit/>
          </a:bodyPr>
          <a:lstStyle/>
          <a:p>
            <a:r>
              <a:rPr lang="en-US" sz="4800" spc="600" dirty="0">
                <a:solidFill>
                  <a:schemeClr val="bg1"/>
                </a:solidFill>
                <a:effectLst>
                  <a:glow rad="63500">
                    <a:schemeClr val="accent3">
                      <a:satMod val="175000"/>
                      <a:alpha val="40000"/>
                    </a:schemeClr>
                  </a:glow>
                </a:effectLst>
                <a:latin typeface="Lunch time Normal"/>
                <a:cs typeface="Lunch time Normal"/>
              </a:rPr>
              <a:t>CONCLUSION</a:t>
            </a:r>
            <a:endParaRPr lang="en-US" sz="4800" spc="600" dirty="0">
              <a:solidFill>
                <a:schemeClr val="bg1"/>
              </a:solidFill>
              <a:effectLst>
                <a:glow rad="63500">
                  <a:schemeClr val="accent3">
                    <a:satMod val="175000"/>
                    <a:alpha val="40000"/>
                  </a:schemeClr>
                </a:glow>
              </a:effectLst>
              <a:latin typeface="Lunch time Normal"/>
              <a:cs typeface="Lunch time Normal"/>
            </a:endParaRPr>
          </a:p>
        </p:txBody>
      </p:sp>
    </p:spTree>
    <p:extLst>
      <p:ext uri="{BB962C8B-B14F-4D97-AF65-F5344CB8AC3E}">
        <p14:creationId xmlns:p14="http://schemas.microsoft.com/office/powerpoint/2010/main" val="15155110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5" name="Picture 14"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3" name="Rectangle 2"/>
          <p:cNvSpPr/>
          <p:nvPr/>
        </p:nvSpPr>
        <p:spPr>
          <a:xfrm>
            <a:off x="800101" y="2828836"/>
            <a:ext cx="7543799" cy="1200328"/>
          </a:xfrm>
          <a:prstGeom prst="rect">
            <a:avLst/>
          </a:prstGeom>
        </p:spPr>
        <p:txBody>
          <a:bodyPr wrap="square">
            <a:spAutoFit/>
          </a:bodyPr>
          <a:lstStyle/>
          <a:p>
            <a:pPr marL="342900" indent="-342900" algn="just">
              <a:buFont typeface="Arial" panose="020B0604020202020204" pitchFamily="34" charset="0"/>
              <a:buChar char="•"/>
            </a:pPr>
            <a:r>
              <a:rPr lang="en-US" sz="2400" b="1" spc="300" dirty="0">
                <a:solidFill>
                  <a:schemeClr val="bg1"/>
                </a:solidFill>
              </a:rPr>
              <a:t>diploma in technical support </a:t>
            </a:r>
            <a:endParaRPr lang="en-US" sz="2400" b="1" spc="300" dirty="0" smtClean="0">
              <a:solidFill>
                <a:schemeClr val="bg1"/>
              </a:solidFill>
            </a:endParaRPr>
          </a:p>
          <a:p>
            <a:pPr marL="342900" indent="-342900" algn="just">
              <a:buFont typeface="Arial" panose="020B0604020202020204" pitchFamily="34" charset="0"/>
              <a:buChar char="•"/>
            </a:pPr>
            <a:endParaRPr lang="en-US" sz="2400" b="1" spc="300" dirty="0">
              <a:solidFill>
                <a:schemeClr val="bg1"/>
              </a:solidFill>
            </a:endParaRPr>
          </a:p>
          <a:p>
            <a:pPr marL="342900" indent="-342900" algn="just">
              <a:buFont typeface="Arial" panose="020B0604020202020204" pitchFamily="34" charset="0"/>
              <a:buChar char="•"/>
            </a:pPr>
            <a:r>
              <a:rPr lang="en-US" sz="2400" b="1" spc="300" dirty="0">
                <a:solidFill>
                  <a:schemeClr val="bg1"/>
                </a:solidFill>
              </a:rPr>
              <a:t>bachelor degree in Computer Engineering</a:t>
            </a:r>
          </a:p>
        </p:txBody>
      </p:sp>
      <p:sp>
        <p:nvSpPr>
          <p:cNvPr id="13" name="Rectangle 12"/>
          <p:cNvSpPr/>
          <p:nvPr/>
        </p:nvSpPr>
        <p:spPr>
          <a:xfrm>
            <a:off x="819849" y="926068"/>
            <a:ext cx="1967205"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EDUCATION</a:t>
            </a:r>
          </a:p>
        </p:txBody>
      </p:sp>
    </p:spTree>
    <p:extLst>
      <p:ext uri="{BB962C8B-B14F-4D97-AF65-F5344CB8AC3E}">
        <p14:creationId xmlns:p14="http://schemas.microsoft.com/office/powerpoint/2010/main" val="36354136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900" fill="hold"/>
                                        <p:tgtEl>
                                          <p:spTgt spid="13"/>
                                        </p:tgtEl>
                                        <p:attrNameLst>
                                          <p:attrName>ppt_x</p:attrName>
                                        </p:attrNameLst>
                                      </p:cBhvr>
                                      <p:tavLst>
                                        <p:tav tm="0">
                                          <p:val>
                                            <p:strVal val="0-#ppt_w/2"/>
                                          </p:val>
                                        </p:tav>
                                        <p:tav tm="100000">
                                          <p:val>
                                            <p:strVal val="#ppt_x"/>
                                          </p:val>
                                        </p:tav>
                                      </p:tavLst>
                                    </p:anim>
                                    <p:anim calcmode="lin" valueType="num">
                                      <p:cBhvr additive="base">
                                        <p:cTn id="8" dur="9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17" y="-38100"/>
            <a:ext cx="9230517" cy="6934200"/>
          </a:xfrm>
          <a:prstGeom prst="rect">
            <a:avLst/>
          </a:prstGeom>
        </p:spPr>
      </p:pic>
      <p:sp>
        <p:nvSpPr>
          <p:cNvPr id="8" name="Rectangle 7"/>
          <p:cNvSpPr/>
          <p:nvPr/>
        </p:nvSpPr>
        <p:spPr>
          <a:xfrm>
            <a:off x="2812544" y="3013502"/>
            <a:ext cx="3518912" cy="830997"/>
          </a:xfrm>
          <a:prstGeom prst="rect">
            <a:avLst/>
          </a:prstGeom>
        </p:spPr>
        <p:txBody>
          <a:bodyPr wrap="none">
            <a:spAutoFit/>
          </a:bodyPr>
          <a:lstStyle/>
          <a:p>
            <a:r>
              <a:rPr lang="en-US" sz="4800" spc="600" dirty="0">
                <a:solidFill>
                  <a:schemeClr val="bg1"/>
                </a:solidFill>
                <a:effectLst>
                  <a:glow rad="63500">
                    <a:schemeClr val="accent3">
                      <a:satMod val="175000"/>
                      <a:alpha val="40000"/>
                    </a:schemeClr>
                  </a:glow>
                </a:effectLst>
                <a:latin typeface="Lunch time Normal"/>
                <a:cs typeface="Lunch time Normal"/>
              </a:rPr>
              <a:t>THANK YOU</a:t>
            </a:r>
            <a:endParaRPr lang="en-US" sz="4800" spc="600" dirty="0">
              <a:solidFill>
                <a:schemeClr val="bg1"/>
              </a:solidFill>
              <a:effectLst>
                <a:glow rad="63500">
                  <a:schemeClr val="accent3">
                    <a:satMod val="175000"/>
                    <a:alpha val="40000"/>
                  </a:schemeClr>
                </a:glow>
              </a:effectLst>
              <a:latin typeface="Lunch time Normal"/>
              <a:cs typeface="Lunch time Normal"/>
            </a:endParaRPr>
          </a:p>
        </p:txBody>
      </p:sp>
    </p:spTree>
    <p:extLst>
      <p:ext uri="{BB962C8B-B14F-4D97-AF65-F5344CB8AC3E}">
        <p14:creationId xmlns:p14="http://schemas.microsoft.com/office/powerpoint/2010/main" val="20161305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pic>
        <p:nvPicPr>
          <p:cNvPr id="10" name="Picture 9" descr="unber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1696854" y="2967335"/>
            <a:ext cx="5750292" cy="923330"/>
          </a:xfrm>
          <a:prstGeom prst="rect">
            <a:avLst/>
          </a:prstGeom>
        </p:spPr>
        <p:txBody>
          <a:bodyPr wrap="none">
            <a:spAutoFit/>
          </a:bodyPr>
          <a:lstStyle/>
          <a:p>
            <a:r>
              <a:rPr lang="en-US" sz="5400" spc="600" dirty="0">
                <a:solidFill>
                  <a:schemeClr val="bg1"/>
                </a:solidFill>
                <a:effectLst>
                  <a:glow rad="63500">
                    <a:schemeClr val="accent3">
                      <a:satMod val="175000"/>
                      <a:alpha val="40000"/>
                    </a:schemeClr>
                  </a:glow>
                </a:effectLst>
                <a:latin typeface="Lunch time Normal"/>
                <a:cs typeface="Lunch time Normal"/>
              </a:rPr>
              <a:t>THESIS</a:t>
            </a:r>
            <a:r>
              <a:rPr lang="en-US" sz="3000" spc="300" dirty="0">
                <a:latin typeface="moderna" panose="00000400000000000000" pitchFamily="2" charset="0"/>
              </a:rPr>
              <a:t> </a:t>
            </a:r>
            <a:r>
              <a:rPr lang="en-US" sz="5400" spc="600" dirty="0">
                <a:solidFill>
                  <a:schemeClr val="bg1"/>
                </a:solidFill>
                <a:effectLst>
                  <a:glow rad="63500">
                    <a:schemeClr val="accent3">
                      <a:satMod val="175000"/>
                      <a:alpha val="40000"/>
                    </a:schemeClr>
                  </a:glow>
                </a:effectLst>
                <a:latin typeface="Lunch time Normal"/>
                <a:cs typeface="Lunch time Normal"/>
              </a:rPr>
              <a:t>ABSTRACT</a:t>
            </a:r>
          </a:p>
        </p:txBody>
      </p:sp>
    </p:spTree>
    <p:extLst>
      <p:ext uri="{BB962C8B-B14F-4D97-AF65-F5344CB8AC3E}">
        <p14:creationId xmlns:p14="http://schemas.microsoft.com/office/powerpoint/2010/main" val="19378225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to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41" y="-57243"/>
            <a:ext cx="9205283" cy="6915243"/>
          </a:xfrm>
          <a:prstGeom prst="rect">
            <a:avLst/>
          </a:prstGeom>
        </p:spPr>
      </p:pic>
      <p:sp>
        <p:nvSpPr>
          <p:cNvPr id="13" name="Rectangle 12"/>
          <p:cNvSpPr/>
          <p:nvPr/>
        </p:nvSpPr>
        <p:spPr>
          <a:xfrm>
            <a:off x="819849" y="926068"/>
            <a:ext cx="1992853" cy="954107"/>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THE STORY </a:t>
            </a:r>
          </a:p>
          <a:p>
            <a:r>
              <a:rPr lang="en-US" sz="2800" spc="300" dirty="0">
                <a:solidFill>
                  <a:schemeClr val="bg1"/>
                </a:solidFill>
                <a:effectLst>
                  <a:glow rad="63500">
                    <a:schemeClr val="accent3">
                      <a:satMod val="175000"/>
                      <a:alpha val="40000"/>
                    </a:schemeClr>
                  </a:glow>
                </a:effectLst>
                <a:latin typeface="Lunch time Normal"/>
                <a:cs typeface="Lunch time Normal"/>
              </a:rPr>
              <a:t> </a:t>
            </a:r>
          </a:p>
        </p:txBody>
      </p:sp>
      <p:pic>
        <p:nvPicPr>
          <p:cNvPr id="7" name="Picture 6"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Tree>
    <p:extLst>
      <p:ext uri="{BB962C8B-B14F-4D97-AF65-F5344CB8AC3E}">
        <p14:creationId xmlns:p14="http://schemas.microsoft.com/office/powerpoint/2010/main" val="2045173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ble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6" name="Rectangle 5"/>
          <p:cNvSpPr/>
          <p:nvPr/>
        </p:nvSpPr>
        <p:spPr>
          <a:xfrm>
            <a:off x="819849" y="926068"/>
            <a:ext cx="2313454" cy="954107"/>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THE PROBLEM</a:t>
            </a:r>
          </a:p>
          <a:p>
            <a:r>
              <a:rPr lang="en-US" sz="2800" spc="300" dirty="0">
                <a:solidFill>
                  <a:schemeClr val="bg1"/>
                </a:solidFill>
                <a:effectLst>
                  <a:glow rad="63500">
                    <a:schemeClr val="accent3">
                      <a:satMod val="175000"/>
                      <a:alpha val="40000"/>
                    </a:schemeClr>
                  </a:glow>
                </a:effectLst>
                <a:latin typeface="Lunch time Normal"/>
                <a:cs typeface="Lunch time Normal"/>
              </a:rPr>
              <a:t> </a:t>
            </a:r>
          </a:p>
        </p:txBody>
      </p:sp>
      <p:pic>
        <p:nvPicPr>
          <p:cNvPr id="7" name="Picture 6"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762000" y="2667000"/>
            <a:ext cx="7848600" cy="1752600"/>
          </a:xfrm>
          <a:prstGeom prst="rect">
            <a:avLst/>
          </a:prstGeom>
          <a:solidFill>
            <a:schemeClr val="tx1">
              <a:alpha val="7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914400" y="2971800"/>
            <a:ext cx="7620000" cy="830997"/>
          </a:xfrm>
          <a:prstGeom prst="rect">
            <a:avLst/>
          </a:prstGeom>
        </p:spPr>
        <p:txBody>
          <a:bodyPr wrap="square">
            <a:spAutoFit/>
          </a:bodyPr>
          <a:lstStyle/>
          <a:p>
            <a:pPr>
              <a:defRPr/>
            </a:pPr>
            <a:r>
              <a:rPr lang="en-US" sz="2400" dirty="0">
                <a:solidFill>
                  <a:srgbClr val="FFFFFF"/>
                </a:solidFill>
              </a:rPr>
              <a:t>We know that is a lot of people died because of cars accidents. over speed takes the most part of cars accidents.</a:t>
            </a:r>
          </a:p>
        </p:txBody>
      </p:sp>
    </p:spTree>
    <p:extLst>
      <p:ext uri="{BB962C8B-B14F-4D97-AF65-F5344CB8AC3E}">
        <p14:creationId xmlns:p14="http://schemas.microsoft.com/office/powerpoint/2010/main" val="10351405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 y="-38100"/>
            <a:ext cx="9230517" cy="6934200"/>
          </a:xfrm>
          <a:prstGeom prst="rect">
            <a:avLst/>
          </a:prstGeom>
        </p:spPr>
      </p:pic>
      <p:sp>
        <p:nvSpPr>
          <p:cNvPr id="13" name="Rectangle 12"/>
          <p:cNvSpPr/>
          <p:nvPr/>
        </p:nvSpPr>
        <p:spPr>
          <a:xfrm>
            <a:off x="819849" y="926068"/>
            <a:ext cx="3736920" cy="523220"/>
          </a:xfrm>
          <a:prstGeom prst="rect">
            <a:avLst/>
          </a:prstGeom>
        </p:spPr>
        <p:txBody>
          <a:bodyPr wrap="none">
            <a:spAutoFit/>
          </a:bodyPr>
          <a:lstStyle/>
          <a:p>
            <a:r>
              <a:rPr lang="en-US" sz="2800" spc="300" dirty="0">
                <a:solidFill>
                  <a:schemeClr val="bg1"/>
                </a:solidFill>
                <a:effectLst>
                  <a:glow rad="63500">
                    <a:schemeClr val="accent3">
                      <a:satMod val="175000"/>
                      <a:alpha val="40000"/>
                    </a:schemeClr>
                  </a:glow>
                </a:effectLst>
                <a:latin typeface="Lunch time Normal"/>
                <a:cs typeface="Lunch time Normal"/>
              </a:rPr>
              <a:t>THE UNIQUE SOLUTION</a:t>
            </a:r>
          </a:p>
        </p:txBody>
      </p:sp>
      <p:pic>
        <p:nvPicPr>
          <p:cNvPr id="3" name="Picture 2" descr="pho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0" y="1981200"/>
            <a:ext cx="5264727" cy="4779818"/>
          </a:xfrm>
          <a:prstGeom prst="rect">
            <a:avLst/>
          </a:prstGeom>
        </p:spPr>
      </p:pic>
      <p:pic>
        <p:nvPicPr>
          <p:cNvPr id="8" name="Picture 7" descr="unberLin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pic>
        <p:nvPicPr>
          <p:cNvPr id="4" name="Picture 3" descr="logo.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0" y="1981200"/>
            <a:ext cx="3726033" cy="545785"/>
          </a:xfrm>
          <a:prstGeom prst="rect">
            <a:avLst/>
          </a:prstGeom>
        </p:spPr>
      </p:pic>
      <p:sp>
        <p:nvSpPr>
          <p:cNvPr id="9" name="Rectangle 8"/>
          <p:cNvSpPr/>
          <p:nvPr/>
        </p:nvSpPr>
        <p:spPr>
          <a:xfrm>
            <a:off x="533400" y="2971800"/>
            <a:ext cx="8229600" cy="2400657"/>
          </a:xfrm>
          <a:prstGeom prst="rect">
            <a:avLst/>
          </a:prstGeom>
        </p:spPr>
        <p:txBody>
          <a:bodyPr wrap="square">
            <a:spAutoFit/>
          </a:bodyPr>
          <a:lstStyle/>
          <a:p>
            <a:pPr marL="285750" indent="-285750">
              <a:lnSpc>
                <a:spcPct val="140000"/>
              </a:lnSpc>
              <a:buFont typeface="Arial"/>
              <a:buChar char="•"/>
              <a:defRPr/>
            </a:pPr>
            <a:r>
              <a:rPr lang="en-US" dirty="0" smtClean="0">
                <a:solidFill>
                  <a:srgbClr val="FFFFFF"/>
                </a:solidFill>
              </a:rPr>
              <a:t>Alerting </a:t>
            </a:r>
            <a:r>
              <a:rPr lang="en-US" dirty="0">
                <a:solidFill>
                  <a:srgbClr val="FFFFFF"/>
                </a:solidFill>
              </a:rPr>
              <a:t>you to be careful on the road </a:t>
            </a:r>
            <a:endParaRPr lang="en-US" dirty="0" smtClean="0">
              <a:solidFill>
                <a:srgbClr val="FFFFFF"/>
              </a:solidFill>
            </a:endParaRPr>
          </a:p>
          <a:p>
            <a:pPr marL="285750" indent="-285750">
              <a:lnSpc>
                <a:spcPct val="140000"/>
              </a:lnSpc>
              <a:buFont typeface="Arial"/>
              <a:buChar char="•"/>
              <a:defRPr/>
            </a:pPr>
            <a:r>
              <a:rPr lang="en-US" dirty="0" smtClean="0">
                <a:solidFill>
                  <a:srgbClr val="FFFFFF"/>
                </a:solidFill>
              </a:rPr>
              <a:t>Keeping </a:t>
            </a:r>
            <a:r>
              <a:rPr lang="en-US" dirty="0">
                <a:solidFill>
                  <a:srgbClr val="FFFFFF"/>
                </a:solidFill>
              </a:rPr>
              <a:t>you following the road </a:t>
            </a:r>
            <a:r>
              <a:rPr lang="en-US" dirty="0" smtClean="0">
                <a:solidFill>
                  <a:srgbClr val="FFFFFF"/>
                </a:solidFill>
              </a:rPr>
              <a:t>rules</a:t>
            </a:r>
          </a:p>
          <a:p>
            <a:pPr marL="285750" indent="-285750">
              <a:lnSpc>
                <a:spcPct val="140000"/>
              </a:lnSpc>
              <a:buFont typeface="Arial"/>
              <a:buChar char="•"/>
              <a:defRPr/>
            </a:pPr>
            <a:r>
              <a:rPr lang="en-US" dirty="0" smtClean="0">
                <a:solidFill>
                  <a:srgbClr val="FFFFFF"/>
                </a:solidFill>
              </a:rPr>
              <a:t>Related </a:t>
            </a:r>
            <a:r>
              <a:rPr lang="en-US" dirty="0">
                <a:solidFill>
                  <a:srgbClr val="FFFFFF"/>
                </a:solidFill>
              </a:rPr>
              <a:t>between the road rules and car </a:t>
            </a:r>
            <a:r>
              <a:rPr lang="en-US" dirty="0" smtClean="0">
                <a:solidFill>
                  <a:srgbClr val="FFFFFF"/>
                </a:solidFill>
              </a:rPr>
              <a:t>navigation</a:t>
            </a:r>
          </a:p>
          <a:p>
            <a:pPr marL="285750" indent="-285750">
              <a:lnSpc>
                <a:spcPct val="140000"/>
              </a:lnSpc>
              <a:buFont typeface="Arial"/>
              <a:buChar char="•"/>
              <a:defRPr/>
            </a:pPr>
            <a:r>
              <a:rPr lang="en-US" dirty="0" smtClean="0">
                <a:solidFill>
                  <a:srgbClr val="FFFFFF"/>
                </a:solidFill>
              </a:rPr>
              <a:t>Help </a:t>
            </a:r>
            <a:r>
              <a:rPr lang="en-US" dirty="0">
                <a:solidFill>
                  <a:srgbClr val="FFFFFF"/>
                </a:solidFill>
              </a:rPr>
              <a:t>you to catch speed </a:t>
            </a:r>
            <a:r>
              <a:rPr lang="en-US" dirty="0" smtClean="0">
                <a:solidFill>
                  <a:srgbClr val="FFFFFF"/>
                </a:solidFill>
              </a:rPr>
              <a:t>cams on </a:t>
            </a:r>
            <a:r>
              <a:rPr lang="en-US" dirty="0">
                <a:solidFill>
                  <a:srgbClr val="FFFFFF"/>
                </a:solidFill>
              </a:rPr>
              <a:t>the </a:t>
            </a:r>
            <a:r>
              <a:rPr lang="en-US" dirty="0" smtClean="0">
                <a:solidFill>
                  <a:srgbClr val="FFFFFF"/>
                </a:solidFill>
              </a:rPr>
              <a:t>road</a:t>
            </a:r>
          </a:p>
          <a:p>
            <a:pPr marL="285750" indent="-285750">
              <a:lnSpc>
                <a:spcPct val="140000"/>
              </a:lnSpc>
              <a:buFont typeface="Arial"/>
              <a:buChar char="•"/>
              <a:defRPr/>
            </a:pPr>
            <a:r>
              <a:rPr lang="en-US" dirty="0" smtClean="0">
                <a:solidFill>
                  <a:srgbClr val="FFFFFF"/>
                </a:solidFill>
              </a:rPr>
              <a:t>Alerting </a:t>
            </a:r>
            <a:r>
              <a:rPr lang="en-US" dirty="0">
                <a:solidFill>
                  <a:srgbClr val="FFFFFF"/>
                </a:solidFill>
              </a:rPr>
              <a:t>you if there are any cars go over the speed </a:t>
            </a:r>
            <a:endParaRPr lang="en-US" dirty="0" smtClean="0">
              <a:solidFill>
                <a:srgbClr val="FFFFFF"/>
              </a:solidFill>
            </a:endParaRPr>
          </a:p>
          <a:p>
            <a:pPr>
              <a:lnSpc>
                <a:spcPct val="140000"/>
              </a:lnSpc>
              <a:defRPr/>
            </a:pPr>
            <a:endParaRPr lang="en-US" dirty="0">
              <a:solidFill>
                <a:srgbClr val="FFFFFF"/>
              </a:solidFill>
            </a:endParaRPr>
          </a:p>
        </p:txBody>
      </p:sp>
    </p:spTree>
    <p:extLst>
      <p:ext uri="{BB962C8B-B14F-4D97-AF65-F5344CB8AC3E}">
        <p14:creationId xmlns:p14="http://schemas.microsoft.com/office/powerpoint/2010/main" val="41524788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17" y="-38100"/>
            <a:ext cx="9230517" cy="6934200"/>
          </a:xfrm>
          <a:prstGeom prst="rect">
            <a:avLst/>
          </a:prstGeom>
        </p:spPr>
      </p:pic>
      <p:pic>
        <p:nvPicPr>
          <p:cNvPr id="10" name="Picture 9" descr="unberL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72200"/>
            <a:ext cx="9144000" cy="403412"/>
          </a:xfrm>
          <a:prstGeom prst="rect">
            <a:avLst/>
          </a:prstGeom>
        </p:spPr>
      </p:pic>
      <p:sp>
        <p:nvSpPr>
          <p:cNvPr id="8" name="Rectangle 7"/>
          <p:cNvSpPr/>
          <p:nvPr/>
        </p:nvSpPr>
        <p:spPr>
          <a:xfrm>
            <a:off x="1076514" y="2967335"/>
            <a:ext cx="6904454" cy="830997"/>
          </a:xfrm>
          <a:prstGeom prst="rect">
            <a:avLst/>
          </a:prstGeom>
        </p:spPr>
        <p:txBody>
          <a:bodyPr wrap="none">
            <a:spAutoFit/>
          </a:bodyPr>
          <a:lstStyle/>
          <a:p>
            <a:r>
              <a:rPr lang="en-US" sz="4800" spc="600" dirty="0">
                <a:solidFill>
                  <a:schemeClr val="bg1"/>
                </a:solidFill>
                <a:effectLst>
                  <a:glow rad="63500">
                    <a:schemeClr val="accent3">
                      <a:satMod val="175000"/>
                      <a:alpha val="40000"/>
                    </a:schemeClr>
                  </a:glow>
                </a:effectLst>
                <a:latin typeface="Lunch time Normal"/>
                <a:cs typeface="Lunch time Normal"/>
              </a:rPr>
              <a:t>RESEARCH </a:t>
            </a:r>
            <a:r>
              <a:rPr lang="en-US" sz="4800" spc="600" dirty="0" smtClean="0">
                <a:solidFill>
                  <a:schemeClr val="bg1"/>
                </a:solidFill>
                <a:effectLst>
                  <a:glow rad="63500">
                    <a:schemeClr val="accent3">
                      <a:satMod val="175000"/>
                      <a:alpha val="40000"/>
                    </a:schemeClr>
                  </a:glow>
                </a:effectLst>
                <a:latin typeface="Lunch time Normal"/>
                <a:cs typeface="Lunch time Normal"/>
              </a:rPr>
              <a:t>&amp; </a:t>
            </a:r>
            <a:r>
              <a:rPr lang="en-US" sz="4800" spc="600" dirty="0">
                <a:solidFill>
                  <a:schemeClr val="bg1"/>
                </a:solidFill>
                <a:effectLst>
                  <a:glow rad="63500">
                    <a:schemeClr val="accent3">
                      <a:satMod val="175000"/>
                      <a:alpha val="40000"/>
                    </a:schemeClr>
                  </a:glow>
                </a:effectLst>
                <a:latin typeface="Lunch time Normal"/>
                <a:cs typeface="Lunch time Normal"/>
              </a:rPr>
              <a:t>ANALYSIS </a:t>
            </a:r>
          </a:p>
        </p:txBody>
      </p:sp>
    </p:spTree>
    <p:extLst>
      <p:ext uri="{BB962C8B-B14F-4D97-AF65-F5344CB8AC3E}">
        <p14:creationId xmlns:p14="http://schemas.microsoft.com/office/powerpoint/2010/main" val="3422001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10841</TotalTime>
  <Words>572</Words>
  <Application>Microsoft Macintosh PowerPoint</Application>
  <PresentationFormat>On-screen Show (4:3)</PresentationFormat>
  <Paragraphs>128</Paragraphs>
  <Slides>40</Slides>
  <Notes>21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San Francisco Airport</dc:title>
  <dc:creator>Saeed</dc:creator>
  <cp:lastModifiedBy>SAM_moveMe</cp:lastModifiedBy>
  <cp:revision>409</cp:revision>
  <dcterms:created xsi:type="dcterms:W3CDTF">2013-10-07T10:49:25Z</dcterms:created>
  <dcterms:modified xsi:type="dcterms:W3CDTF">2014-05-14T20:30:28Z</dcterms:modified>
</cp:coreProperties>
</file>